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346" r:id="rId4"/>
    <p:sldId id="345" r:id="rId5"/>
    <p:sldId id="344" r:id="rId6"/>
    <p:sldId id="422" r:id="rId7"/>
    <p:sldId id="417" r:id="rId8"/>
    <p:sldId id="413" r:id="rId9"/>
    <p:sldId id="423" r:id="rId10"/>
    <p:sldId id="424" r:id="rId11"/>
    <p:sldId id="425" r:id="rId12"/>
    <p:sldId id="432" r:id="rId13"/>
    <p:sldId id="418" r:id="rId14"/>
    <p:sldId id="419" r:id="rId15"/>
    <p:sldId id="429" r:id="rId16"/>
    <p:sldId id="404" r:id="rId17"/>
    <p:sldId id="406" r:id="rId18"/>
    <p:sldId id="407" r:id="rId19"/>
    <p:sldId id="431" r:id="rId20"/>
    <p:sldId id="430" r:id="rId21"/>
    <p:sldId id="411" r:id="rId22"/>
    <p:sldId id="434" r:id="rId23"/>
    <p:sldId id="394" r:id="rId24"/>
    <p:sldId id="433" r:id="rId25"/>
    <p:sldId id="426" r:id="rId26"/>
    <p:sldId id="427" r:id="rId27"/>
    <p:sldId id="428" r:id="rId28"/>
    <p:sldId id="402" r:id="rId29"/>
    <p:sldId id="343" r:id="rId30"/>
    <p:sldId id="4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4D5"/>
    <a:srgbClr val="3B3721"/>
    <a:srgbClr val="E9EFF7"/>
    <a:srgbClr val="060E18"/>
    <a:srgbClr val="0D1D0D"/>
    <a:srgbClr val="14180E"/>
    <a:srgbClr val="2E5010"/>
    <a:srgbClr val="165010"/>
    <a:srgbClr val="1F7016"/>
    <a:srgbClr val="425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3" autoAdjust="0"/>
    <p:restoredTop sz="87548" autoAdjust="0"/>
  </p:normalViewPr>
  <p:slideViewPr>
    <p:cSldViewPr>
      <p:cViewPr varScale="1">
        <p:scale>
          <a:sx n="77" d="100"/>
          <a:sy n="77" d="100"/>
        </p:scale>
        <p:origin x="773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A48C3-8132-4ADB-903B-7DD05F893C5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E9901-DE6E-4BDA-8EDA-AC85D1545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85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his.usda.gov/aphis/ourfocus/planthealth/plant-pest-and-disease-programs/pests-and-diseases/emerald-ash-bor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Boring</a:t>
            </a:r>
            <a:r>
              <a:rPr lang="en-US" baseline="0" dirty="0"/>
              <a:t> tunnels (galleries) effectively girdle the tree, and often dies within a few years following infestation.</a:t>
            </a:r>
          </a:p>
          <a:p>
            <a:r>
              <a:rPr lang="en-US" baseline="0" dirty="0"/>
              <a:t>35 US States and ## provinces</a:t>
            </a:r>
          </a:p>
          <a:p>
            <a:endParaRPr lang="en-US" baseline="0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Agrilus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planipennis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commonly known as the emerald ash borer, is a green buprestid or jewel beetle native to northeastern Asia that feeds on ash species.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E9901-DE6E-4BDA-8EDA-AC85D15456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00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</a:t>
            </a:r>
            <a:r>
              <a:rPr lang="en-US" baseline="0" dirty="0"/>
              <a:t> dominated flow not vertical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323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June – July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Throughout post-treatment 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657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Corroborating evidence</a:t>
            </a:r>
          </a:p>
          <a:p>
            <a:r>
              <a:rPr lang="en-US" dirty="0"/>
              <a:t>Compare the two major source</a:t>
            </a:r>
          </a:p>
          <a:p>
            <a:endParaRPr lang="en-US" dirty="0"/>
          </a:p>
          <a:p>
            <a:r>
              <a:rPr lang="en-US" dirty="0"/>
              <a:t>Sample 	</a:t>
            </a:r>
            <a:r>
              <a:rPr lang="en-US" dirty="0" err="1"/>
              <a:t>lsmean</a:t>
            </a:r>
            <a:r>
              <a:rPr lang="en-US" dirty="0"/>
              <a:t> 	SE </a:t>
            </a:r>
          </a:p>
          <a:p>
            <a:r>
              <a:rPr lang="en-US" dirty="0"/>
              <a:t>Groundwater -85.62183 	2.521993 </a:t>
            </a:r>
          </a:p>
          <a:p>
            <a:r>
              <a:rPr lang="en-US" dirty="0"/>
              <a:t>Throughfall  -52.41983</a:t>
            </a:r>
          </a:p>
          <a:p>
            <a:r>
              <a:rPr lang="en-US" dirty="0"/>
              <a:t>Wetland Soil -79.36150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937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of alternative canopy species has focused on the survival and growth of seedlings, but our findings show important differences in water use and response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hydrologic drivers among species.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analysis of species-level differences at high, mean, and low water levels, water levels were binned with breakpoints defined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μ±0.5σ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Breakpoints were calculated separately for each species to account for differences in relative elevation.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23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Significantly higher water tables detected in</a:t>
            </a:r>
            <a:r>
              <a:rPr lang="en-US" baseline="0" dirty="0"/>
              <a:t> treated sites in Northern MN (CNF) during post-treatment study period</a:t>
            </a:r>
          </a:p>
          <a:p>
            <a:endParaRPr lang="en-US" baseline="0" dirty="0"/>
          </a:p>
          <a:p>
            <a:r>
              <a:rPr lang="en-US" baseline="0" dirty="0"/>
              <a:t>Much larger sites that exists as 100 – 150 ha wetland complexes (spruce/fir) with mineral soils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219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555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Post-treatment response slope &amp; mean load significantly larger in Ash-Cut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Response of daily Ash-Cut water yield to daily Control water yield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1% observations removed due to  influential leverage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 of 1834 observations removed for A~C plot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81% total water yield preserved (19% water yield removed)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events occurred in one site, but not the other (summertime convective storms).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lme.wy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dnd.ln~Treatment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*pp+(1|yearA/Season), data=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flowday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aseline="0" dirty="0"/>
          </a:p>
          <a:p>
            <a:r>
              <a:rPr lang="en-US" baseline="0" dirty="0" err="1"/>
              <a:t>Post_T</a:t>
            </a:r>
            <a:r>
              <a:rPr lang="en-US" baseline="0" dirty="0"/>
              <a:t> </a:t>
            </a:r>
            <a:r>
              <a:rPr lang="en-US" baseline="0" dirty="0" err="1"/>
              <a:t>wyield</a:t>
            </a:r>
            <a:endParaRPr lang="en-US" baseline="0" dirty="0"/>
          </a:p>
          <a:p>
            <a:r>
              <a:rPr lang="en-US" baseline="0" dirty="0"/>
              <a:t>C: 0.08</a:t>
            </a:r>
          </a:p>
          <a:p>
            <a:endParaRPr lang="en-US" baseline="0" dirty="0"/>
          </a:p>
          <a:p>
            <a:r>
              <a:rPr lang="en-US" baseline="0" dirty="0"/>
              <a:t>Both sites were lower (C @ p&lt;0.1) during post-treatment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dirty="0" err="1"/>
              <a:t>Pre_T</a:t>
            </a:r>
            <a:r>
              <a:rPr lang="en-US" dirty="0"/>
              <a:t> </a:t>
            </a:r>
            <a:r>
              <a:rPr lang="en-US" dirty="0" err="1"/>
              <a:t>wyield</a:t>
            </a:r>
            <a:r>
              <a:rPr lang="en-US" baseline="0" dirty="0"/>
              <a:t> – A was 19% lower</a:t>
            </a:r>
            <a:endParaRPr lang="en-US" dirty="0"/>
          </a:p>
          <a:p>
            <a:r>
              <a:rPr lang="en-US" dirty="0"/>
              <a:t>C: 0.33</a:t>
            </a:r>
          </a:p>
          <a:p>
            <a:r>
              <a:rPr lang="en-US" dirty="0"/>
              <a:t>A: 0.28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959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Epicormic</a:t>
            </a:r>
            <a:r>
              <a:rPr lang="en-US" dirty="0"/>
              <a:t> branching of black ash stems not quantified, but abundant across both treatment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Mortality</a:t>
            </a:r>
            <a:r>
              <a:rPr lang="en-US" baseline="0" dirty="0"/>
              <a:t> was significant in some but not all sites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164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200" b="0" i="0" u="none" strike="noStrike" baseline="0" dirty="0">
                <a:latin typeface="URWPalladioL-Roma"/>
              </a:rPr>
              <a:t>American </a:t>
            </a:r>
            <a:r>
              <a:rPr lang="es-ES" sz="1200" b="0" i="0" u="none" strike="noStrike" baseline="0" dirty="0" err="1">
                <a:latin typeface="URWPalladioL-Roma"/>
              </a:rPr>
              <a:t>elm</a:t>
            </a:r>
            <a:r>
              <a:rPr lang="es-ES" sz="1200" b="0" i="0" u="none" strike="noStrike" baseline="0" dirty="0">
                <a:latin typeface="URWPalladioL-Roma"/>
              </a:rPr>
              <a:t> </a:t>
            </a:r>
            <a:r>
              <a:rPr lang="es-ES" sz="1200" b="0" i="0" u="none" strike="noStrike" baseline="0" dirty="0" err="1">
                <a:latin typeface="URWPalladioL-Ital"/>
              </a:rPr>
              <a:t>Ulmus</a:t>
            </a:r>
            <a:r>
              <a:rPr lang="es-ES" sz="1200" b="0" i="0" u="none" strike="noStrike" baseline="0" dirty="0">
                <a:latin typeface="URWPalladioL-Ital"/>
              </a:rPr>
              <a:t> Americana </a:t>
            </a:r>
            <a:r>
              <a:rPr lang="es-ES" sz="1200" b="0" i="0" u="none" strike="noStrike" baseline="0" dirty="0">
                <a:latin typeface="URWPalladioL-Roma"/>
              </a:rPr>
              <a:t>L. 2 P</a:t>
            </a:r>
          </a:p>
          <a:p>
            <a:pPr algn="l"/>
            <a:r>
              <a:rPr lang="it-IT" sz="1200" b="0" i="0" u="none" strike="noStrike" baseline="0" dirty="0">
                <a:latin typeface="URWPalladioL-Roma"/>
              </a:rPr>
              <a:t>basswood (linden) </a:t>
            </a:r>
            <a:r>
              <a:rPr lang="it-IT" sz="1200" b="0" i="0" u="none" strike="noStrike" baseline="0" dirty="0">
                <a:latin typeface="URWPalladioL-Ital"/>
              </a:rPr>
              <a:t>Tilia americana </a:t>
            </a:r>
            <a:r>
              <a:rPr lang="it-IT" sz="1200" b="0" i="0" u="none" strike="noStrike" baseline="0" dirty="0">
                <a:latin typeface="URWPalladioL-Roma"/>
              </a:rPr>
              <a:t>L. 3 BR</a:t>
            </a:r>
          </a:p>
          <a:p>
            <a:pPr algn="l"/>
            <a:r>
              <a:rPr lang="en-US" sz="1200" b="0" i="0" u="none" strike="noStrike" baseline="0" dirty="0">
                <a:latin typeface="URWPalladioL-Roma"/>
              </a:rPr>
              <a:t>burr oak </a:t>
            </a:r>
            <a:r>
              <a:rPr lang="en-US" sz="1200" b="0" i="0" u="none" strike="noStrike" baseline="0" dirty="0" err="1">
                <a:latin typeface="URWPalladioL-Ital"/>
              </a:rPr>
              <a:t>Quercus</a:t>
            </a:r>
            <a:r>
              <a:rPr lang="en-US" sz="1200" b="0" i="0" u="none" strike="noStrike" baseline="0" dirty="0">
                <a:latin typeface="URWPalladioL-Ital"/>
              </a:rPr>
              <a:t> </a:t>
            </a:r>
            <a:r>
              <a:rPr lang="en-US" sz="1200" b="0" i="0" u="none" strike="noStrike" baseline="0" dirty="0" err="1">
                <a:latin typeface="URWPalladioL-Ital"/>
              </a:rPr>
              <a:t>macrocarpa</a:t>
            </a:r>
            <a:r>
              <a:rPr lang="en-US" sz="1200" b="0" i="0" u="none" strike="noStrike" baseline="0" dirty="0">
                <a:latin typeface="URWPalladioL-Ital"/>
              </a:rPr>
              <a:t> </a:t>
            </a:r>
            <a:r>
              <a:rPr lang="en-US" sz="1200" b="0" i="0" u="none" strike="noStrike" baseline="0" dirty="0" err="1">
                <a:latin typeface="URWPalladioL-Roma"/>
              </a:rPr>
              <a:t>Michx</a:t>
            </a:r>
            <a:r>
              <a:rPr lang="en-US" sz="1200" b="0" i="0" u="none" strike="noStrike" baseline="0" dirty="0">
                <a:latin typeface="URWPalladioL-Roma"/>
              </a:rPr>
              <a:t>. 3 BR</a:t>
            </a:r>
          </a:p>
          <a:p>
            <a:pPr algn="l"/>
            <a:r>
              <a:rPr lang="es-ES" sz="1200" b="0" i="0" u="none" strike="noStrike" baseline="0" dirty="0">
                <a:latin typeface="URWPalladioL-Roma"/>
              </a:rPr>
              <a:t>red maple </a:t>
            </a:r>
            <a:r>
              <a:rPr lang="es-ES" sz="1200" b="0" i="0" u="none" strike="noStrike" baseline="0" dirty="0">
                <a:latin typeface="URWPalladioL-Ital"/>
              </a:rPr>
              <a:t>Acer </a:t>
            </a:r>
            <a:r>
              <a:rPr lang="es-ES" sz="1200" b="0" i="0" u="none" strike="noStrike" baseline="0" dirty="0" err="1">
                <a:latin typeface="URWPalladioL-Ital"/>
              </a:rPr>
              <a:t>rubrum</a:t>
            </a:r>
            <a:r>
              <a:rPr lang="es-ES" sz="1200" b="0" i="0" u="none" strike="noStrike" baseline="0" dirty="0">
                <a:latin typeface="URWPalladioL-Ital"/>
              </a:rPr>
              <a:t> </a:t>
            </a:r>
            <a:r>
              <a:rPr lang="es-ES" sz="1200" b="0" i="0" u="none" strike="noStrike" baseline="0" dirty="0">
                <a:latin typeface="URWPalladioL-Roma"/>
              </a:rPr>
              <a:t>L. 2 BR</a:t>
            </a:r>
          </a:p>
          <a:p>
            <a:pPr algn="l"/>
            <a:r>
              <a:rPr lang="pt-BR" sz="1200" b="0" i="0" u="none" strike="noStrike" baseline="0" dirty="0">
                <a:latin typeface="URWPalladioL-Roma"/>
              </a:rPr>
              <a:t>silver maple </a:t>
            </a:r>
            <a:r>
              <a:rPr lang="pt-BR" sz="1200" b="0" i="0" u="none" strike="noStrike" baseline="0" dirty="0">
                <a:latin typeface="URWPalladioL-Ital"/>
              </a:rPr>
              <a:t>Acer saccharinum </a:t>
            </a:r>
            <a:r>
              <a:rPr lang="pt-BR" sz="1200" b="0" i="0" u="none" strike="noStrike" baseline="0" dirty="0">
                <a:latin typeface="URWPalladioL-Roma"/>
              </a:rPr>
              <a:t>L. 4 BR</a:t>
            </a:r>
          </a:p>
          <a:p>
            <a:pPr algn="l"/>
            <a:r>
              <a:rPr lang="en-US" sz="1200" b="0" i="0" u="none" strike="noStrike" baseline="0" dirty="0">
                <a:latin typeface="URWPalladioL-Roma"/>
              </a:rPr>
              <a:t>yellow birch </a:t>
            </a:r>
            <a:r>
              <a:rPr lang="en-US" sz="1200" b="0" i="0" u="none" strike="noStrike" baseline="0" dirty="0" err="1">
                <a:latin typeface="URWPalladioL-Ital"/>
              </a:rPr>
              <a:t>Betula</a:t>
            </a:r>
            <a:r>
              <a:rPr lang="en-US" sz="1200" b="0" i="0" u="none" strike="noStrike" baseline="0" dirty="0">
                <a:latin typeface="URWPalladioL-Ital"/>
              </a:rPr>
              <a:t> </a:t>
            </a:r>
            <a:r>
              <a:rPr lang="en-US" sz="1200" b="0" i="0" u="none" strike="noStrike" baseline="0" dirty="0" err="1">
                <a:latin typeface="URWPalladioL-Ital"/>
              </a:rPr>
              <a:t>alleghaniensis</a:t>
            </a:r>
            <a:r>
              <a:rPr lang="en-US" sz="1200" b="0" i="0" u="none" strike="noStrike" baseline="0" dirty="0">
                <a:latin typeface="URWPalladioL-Ital"/>
              </a:rPr>
              <a:t> </a:t>
            </a:r>
            <a:r>
              <a:rPr lang="en-US" sz="1200" b="0" i="0" u="none" strike="noStrike" baseline="0" dirty="0">
                <a:latin typeface="URWPalladioL-Roma"/>
              </a:rPr>
              <a:t>Britton 2 P</a:t>
            </a:r>
          </a:p>
          <a:p>
            <a:pPr algn="l"/>
            <a:r>
              <a:rPr lang="nn-NO" sz="1200" b="0" i="0" u="none" strike="noStrike" baseline="0" dirty="0">
                <a:latin typeface="URWPalladioL-Roma"/>
              </a:rPr>
              <a:t>balsam fir </a:t>
            </a:r>
            <a:r>
              <a:rPr lang="nn-NO" sz="1200" b="0" i="0" u="none" strike="noStrike" baseline="0" dirty="0">
                <a:latin typeface="URWPalladioL-Ital"/>
              </a:rPr>
              <a:t>Abies balsamea </a:t>
            </a:r>
            <a:r>
              <a:rPr lang="nn-NO" sz="1200" b="0" i="0" u="none" strike="noStrike" baseline="0" dirty="0">
                <a:latin typeface="URWPalladioL-Roma"/>
              </a:rPr>
              <a:t>(L.) Mill 2 BR</a:t>
            </a:r>
          </a:p>
          <a:p>
            <a:pPr algn="l"/>
            <a:r>
              <a:rPr lang="en-US" sz="1200" b="0" i="0" u="none" strike="noStrike" baseline="0" dirty="0">
                <a:latin typeface="URWPalladioL-Roma"/>
              </a:rPr>
              <a:t>black spruce </a:t>
            </a:r>
            <a:r>
              <a:rPr lang="en-US" sz="1200" b="0" i="0" u="none" strike="noStrike" baseline="0" dirty="0" err="1">
                <a:latin typeface="URWPalladioL-Ital"/>
              </a:rPr>
              <a:t>Picea</a:t>
            </a:r>
            <a:r>
              <a:rPr lang="en-US" sz="1200" b="0" i="0" u="none" strike="noStrike" baseline="0" dirty="0">
                <a:latin typeface="URWPalladioL-Ital"/>
              </a:rPr>
              <a:t> marina </a:t>
            </a:r>
            <a:r>
              <a:rPr lang="en-US" sz="1200" b="0" i="0" u="none" strike="noStrike" baseline="0" dirty="0">
                <a:latin typeface="URWPalladioL-Roma"/>
              </a:rPr>
              <a:t>(Mill.) Britton 2 P</a:t>
            </a:r>
          </a:p>
          <a:p>
            <a:pPr algn="l"/>
            <a:r>
              <a:rPr lang="en-US" sz="1200" b="0" i="0" u="none" strike="noStrike" baseline="0" dirty="0">
                <a:latin typeface="URWPalladioL-Roma"/>
              </a:rPr>
              <a:t>northern white cedar </a:t>
            </a:r>
            <a:r>
              <a:rPr lang="en-US" sz="1200" b="0" i="0" u="none" strike="noStrike" baseline="0" dirty="0" err="1">
                <a:latin typeface="URWPalladioL-Ital"/>
              </a:rPr>
              <a:t>Thuja</a:t>
            </a:r>
            <a:r>
              <a:rPr lang="en-US" sz="1200" b="0" i="0" u="none" strike="noStrike" baseline="0" dirty="0">
                <a:latin typeface="URWPalladioL-Ital"/>
              </a:rPr>
              <a:t> </a:t>
            </a:r>
            <a:r>
              <a:rPr lang="en-US" sz="1200" b="0" i="0" u="none" strike="noStrike" baseline="0" dirty="0" err="1">
                <a:latin typeface="URWPalladioL-Ital"/>
              </a:rPr>
              <a:t>occidentalis</a:t>
            </a:r>
            <a:r>
              <a:rPr lang="en-US" sz="1200" b="0" i="0" u="none" strike="noStrike" baseline="0" dirty="0">
                <a:latin typeface="URWPalladioL-Ital"/>
              </a:rPr>
              <a:t> </a:t>
            </a:r>
            <a:r>
              <a:rPr lang="en-US" sz="1200" b="0" i="0" u="none" strike="noStrike" baseline="0" dirty="0">
                <a:latin typeface="URWPalladioL-Roma"/>
              </a:rPr>
              <a:t>L. 2 P</a:t>
            </a:r>
          </a:p>
          <a:p>
            <a:pPr algn="l"/>
            <a:r>
              <a:rPr lang="en-US" sz="1200" b="0" i="0" u="none" strike="noStrike" baseline="0" dirty="0">
                <a:latin typeface="URWPalladioL-Roma"/>
              </a:rPr>
              <a:t>tamarack </a:t>
            </a:r>
            <a:r>
              <a:rPr lang="en-US" sz="1200" b="0" i="0" u="none" strike="noStrike" baseline="0" dirty="0" err="1">
                <a:latin typeface="URWPalladioL-Ital"/>
              </a:rPr>
              <a:t>Larix</a:t>
            </a:r>
            <a:r>
              <a:rPr lang="en-US" sz="1200" b="0" i="0" u="none" strike="noStrike" baseline="0" dirty="0">
                <a:latin typeface="URWPalladioL-Ital"/>
              </a:rPr>
              <a:t> </a:t>
            </a:r>
            <a:r>
              <a:rPr lang="en-US" sz="1200" b="0" i="0" u="none" strike="noStrike" baseline="0" dirty="0" err="1">
                <a:latin typeface="URWPalladioL-Ital"/>
              </a:rPr>
              <a:t>larcinia</a:t>
            </a:r>
            <a:r>
              <a:rPr lang="en-US" sz="1200" b="0" i="0" u="none" strike="noStrike" baseline="0" dirty="0">
                <a:latin typeface="URWPalladioL-Ital"/>
              </a:rPr>
              <a:t> </a:t>
            </a:r>
            <a:r>
              <a:rPr lang="en-US" sz="1200" b="0" i="0" u="none" strike="noStrike" baseline="0" dirty="0">
                <a:latin typeface="URWPalladioL-Roma"/>
              </a:rPr>
              <a:t>K. Koch 2 BR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169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prepost</a:t>
            </a:r>
            <a:endParaRPr lang="en-US" dirty="0"/>
          </a:p>
          <a:p>
            <a:r>
              <a:rPr lang="en-US" dirty="0" err="1"/>
              <a:t>lme.T</a:t>
            </a:r>
            <a:r>
              <a:rPr lang="en-US" dirty="0"/>
              <a:t>&lt;-</a:t>
            </a:r>
            <a:r>
              <a:rPr lang="en-US" dirty="0" err="1"/>
              <a:t>lmer</a:t>
            </a:r>
            <a:r>
              <a:rPr lang="en-US" dirty="0"/>
              <a:t>(t24~treatment*</a:t>
            </a:r>
            <a:r>
              <a:rPr lang="en-US" dirty="0" err="1"/>
              <a:t>pp</a:t>
            </a:r>
            <a:r>
              <a:rPr lang="en-US" dirty="0"/>
              <a:t> +(1|site/</a:t>
            </a:r>
            <a:r>
              <a:rPr lang="en-US" dirty="0" err="1"/>
              <a:t>yearA</a:t>
            </a:r>
            <a:r>
              <a:rPr lang="en-US" dirty="0"/>
              <a:t>),data=trans)</a:t>
            </a:r>
          </a:p>
          <a:p>
            <a:endParaRPr lang="en-US" dirty="0"/>
          </a:p>
          <a:p>
            <a:r>
              <a:rPr lang="en-US" dirty="0"/>
              <a:t>monthly</a:t>
            </a:r>
          </a:p>
          <a:p>
            <a:r>
              <a:rPr lang="en-US" dirty="0" err="1"/>
              <a:t>lme.T</a:t>
            </a:r>
            <a:r>
              <a:rPr lang="en-US" dirty="0"/>
              <a:t>&lt;-</a:t>
            </a:r>
            <a:r>
              <a:rPr lang="en-US" dirty="0" err="1"/>
              <a:t>lmer</a:t>
            </a:r>
            <a:r>
              <a:rPr lang="en-US" dirty="0"/>
              <a:t>(t24~treatment*</a:t>
            </a:r>
            <a:r>
              <a:rPr lang="en-US" dirty="0" err="1"/>
              <a:t>pp</a:t>
            </a:r>
            <a:r>
              <a:rPr lang="en-US" dirty="0"/>
              <a:t>*</a:t>
            </a:r>
            <a:r>
              <a:rPr lang="en-US" dirty="0" err="1"/>
              <a:t>monthA</a:t>
            </a:r>
            <a:r>
              <a:rPr lang="en-US" dirty="0"/>
              <a:t> +(1|site/</a:t>
            </a:r>
            <a:r>
              <a:rPr lang="en-US" dirty="0" err="1"/>
              <a:t>yearA</a:t>
            </a:r>
            <a:r>
              <a:rPr lang="en-US" dirty="0"/>
              <a:t>),data=trans)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72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US states and 5 CA provinces</a:t>
            </a:r>
          </a:p>
          <a:p>
            <a:r>
              <a:rPr lang="en-US" dirty="0"/>
              <a:t>Littles range and </a:t>
            </a:r>
          </a:p>
          <a:p>
            <a:r>
              <a:rPr lang="en-US" dirty="0">
                <a:solidFill>
                  <a:srgbClr val="FF0000"/>
                </a:solidFill>
              </a:rPr>
              <a:t>Importance</a:t>
            </a:r>
            <a:r>
              <a:rPr lang="en-US" dirty="0"/>
              <a:t> 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hlinkClick r:id="rId3"/>
              </a:rPr>
              <a:t>https://www.aphis.usda.gov/aphis/ourfocus/planthealth/plant-pest-and-disease-programs/pests-and-diseases/emerald-ash-borer</a:t>
            </a:r>
            <a:endParaRPr lang="en-US" sz="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E9901-DE6E-4BDA-8EDA-AC85D15456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94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prepost</a:t>
            </a:r>
            <a:endParaRPr lang="en-US" dirty="0"/>
          </a:p>
          <a:p>
            <a:r>
              <a:rPr lang="en-US" dirty="0" err="1"/>
              <a:t>lme.T</a:t>
            </a:r>
            <a:r>
              <a:rPr lang="en-US" dirty="0"/>
              <a:t>&lt;-</a:t>
            </a:r>
            <a:r>
              <a:rPr lang="en-US" dirty="0" err="1"/>
              <a:t>lmer</a:t>
            </a:r>
            <a:r>
              <a:rPr lang="en-US" dirty="0"/>
              <a:t>(t24~treatment*</a:t>
            </a:r>
            <a:r>
              <a:rPr lang="en-US" dirty="0" err="1"/>
              <a:t>pp</a:t>
            </a:r>
            <a:r>
              <a:rPr lang="en-US" dirty="0"/>
              <a:t> +(1|site/</a:t>
            </a:r>
            <a:r>
              <a:rPr lang="en-US" dirty="0" err="1"/>
              <a:t>yearA</a:t>
            </a:r>
            <a:r>
              <a:rPr lang="en-US" dirty="0"/>
              <a:t>),data=trans)</a:t>
            </a:r>
          </a:p>
          <a:p>
            <a:endParaRPr lang="en-US" dirty="0"/>
          </a:p>
          <a:p>
            <a:r>
              <a:rPr lang="en-US" dirty="0"/>
              <a:t>monthly</a:t>
            </a:r>
          </a:p>
          <a:p>
            <a:r>
              <a:rPr lang="en-US" dirty="0" err="1"/>
              <a:t>lme.T</a:t>
            </a:r>
            <a:r>
              <a:rPr lang="en-US" dirty="0"/>
              <a:t>&lt;-</a:t>
            </a:r>
            <a:r>
              <a:rPr lang="en-US" dirty="0" err="1"/>
              <a:t>lmer</a:t>
            </a:r>
            <a:r>
              <a:rPr lang="en-US" dirty="0"/>
              <a:t>(t24~treatment*</a:t>
            </a:r>
            <a:r>
              <a:rPr lang="en-US" dirty="0" err="1"/>
              <a:t>pp</a:t>
            </a:r>
            <a:r>
              <a:rPr lang="en-US" dirty="0"/>
              <a:t>*</a:t>
            </a:r>
            <a:r>
              <a:rPr lang="en-US" dirty="0" err="1"/>
              <a:t>monthA</a:t>
            </a:r>
            <a:r>
              <a:rPr lang="en-US" dirty="0"/>
              <a:t> +(1|site/</a:t>
            </a:r>
            <a:r>
              <a:rPr lang="en-US" dirty="0" err="1"/>
              <a:t>yearA</a:t>
            </a:r>
            <a:r>
              <a:rPr lang="en-US" dirty="0"/>
              <a:t>),data=trans)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230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Sedge species showed the greatest increase in percent cover</a:t>
            </a:r>
          </a:p>
          <a:p>
            <a:pPr marL="342900" indent="-342900"/>
            <a:r>
              <a:rPr lang="en-US" dirty="0"/>
              <a:t>Obligate wetland and disturbance-adapted species commonly responded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823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115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Bos</a:t>
            </a:r>
            <a:r>
              <a:rPr lang="en-US" baseline="0" dirty="0"/>
              <a:t>: where discharge is the product of the </a:t>
            </a:r>
            <a:r>
              <a:rPr lang="en-US" baseline="0" dirty="0" err="1"/>
              <a:t>Parshall</a:t>
            </a:r>
            <a:r>
              <a:rPr lang="en-US" baseline="0" dirty="0"/>
              <a:t> Flume </a:t>
            </a:r>
            <a:r>
              <a:rPr lang="en-US" b="1" baseline="0" dirty="0"/>
              <a:t>throat coefficient time the height of water (stage) and n is a flume geometry correction factor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 flux (Φ) is the product of constituent concentration (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discharge (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integrated over time (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</a:t>
            </a:r>
            <a:r>
              <a:rPr lang="en-US" baseline="0" dirty="0"/>
              <a:t> mass flux equals the product of the constituent concentration and discharge integrated over time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“Stream-water constituent mass flux, often referred to as load, is the mass of a chemical constituent or sediment transported past a stream cross-section over a defined period of time. Mass flux (Φ) is the product of constituent concentration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discharge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integrated over time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Flux calculations using the integral in equation 1 require a continuous record of concentration and discharge.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Teledyne ISCO 3700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78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Update with Main</a:t>
            </a:r>
            <a:r>
              <a:rPr lang="en-US" b="1" baseline="0" dirty="0"/>
              <a:t> 9 site description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Sites are 35 km apart</a:t>
            </a:r>
          </a:p>
          <a:p>
            <a:r>
              <a:rPr lang="en-US" b="1" dirty="0"/>
              <a:t>10 m elevation difference (C 500m</a:t>
            </a:r>
            <a:r>
              <a:rPr lang="en-US" b="1" baseline="0" dirty="0"/>
              <a:t>  A 490m)</a:t>
            </a:r>
            <a:endParaRPr lang="en-US" b="1" dirty="0"/>
          </a:p>
          <a:p>
            <a:r>
              <a:rPr lang="en-US" dirty="0"/>
              <a:t>Monitored</a:t>
            </a:r>
            <a:r>
              <a:rPr lang="en-US" baseline="0" dirty="0"/>
              <a:t> physical and chemical properties of wetland and outflowing water.</a:t>
            </a:r>
          </a:p>
          <a:p>
            <a:r>
              <a:rPr lang="en-US" baseline="0" dirty="0"/>
              <a:t>Surrounded by northern hardwood forestland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E9901-DE6E-4BDA-8EDA-AC85D15456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02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23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Broad leaf deciduous</a:t>
            </a:r>
            <a:r>
              <a:rPr lang="en-US" baseline="0" dirty="0"/>
              <a:t> forestland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E9901-DE6E-4BDA-8EDA-AC85D15456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2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Deciduous forested wetland dominated by black ash with red maple and yellow birch as co-dominant</a:t>
            </a:r>
            <a:r>
              <a:rPr lang="en-US" baseline="0" dirty="0"/>
              <a:t> canopy species.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Canopy also consists of yellow birch (</a:t>
            </a:r>
            <a:r>
              <a:rPr lang="en-US" sz="12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Betula</a:t>
            </a:r>
            <a:r>
              <a:rPr lang="en-US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alleghaniensis</a:t>
            </a:r>
            <a:r>
              <a:rPr lang="en-US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 maple (</a:t>
            </a:r>
            <a:r>
              <a:rPr lang="en-US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Acer </a:t>
            </a:r>
            <a:r>
              <a:rPr lang="en-US" sz="12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rubrum</a:t>
            </a:r>
            <a:r>
              <a:rPr lang="en-US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species, including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Osmunda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cinnamomea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 (cinnamon fern),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Onoclea</a:t>
            </a:r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sensibilis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L. (sensitive fern),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Athyrium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filix-femina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(L.) Roth (common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ladyfern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D.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carthusiana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D. intermedia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were common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tended to comprise a large proportion of the herbaceous cover.</a:t>
            </a:r>
            <a:endParaRPr lang="en-US" sz="1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hydrogeomorphic</a:t>
            </a:r>
            <a:r>
              <a:rPr lang="en-US" dirty="0"/>
              <a:t> setting and MN/WI wetla</a:t>
            </a:r>
            <a:r>
              <a:rPr lang="en-US" baseline="0" dirty="0"/>
              <a:t>nd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E9901-DE6E-4BDA-8EDA-AC85D15456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6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14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Update with Main</a:t>
            </a:r>
            <a:r>
              <a:rPr lang="en-US" b="1" baseline="0" dirty="0"/>
              <a:t> 9 site description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Sites are 35 km apart</a:t>
            </a:r>
          </a:p>
          <a:p>
            <a:r>
              <a:rPr lang="en-US" b="1" dirty="0"/>
              <a:t>10 m elevation difference (C 500m</a:t>
            </a:r>
            <a:r>
              <a:rPr lang="en-US" b="1" baseline="0" dirty="0"/>
              <a:t>  A 490m)</a:t>
            </a:r>
            <a:endParaRPr lang="en-US" b="1" dirty="0"/>
          </a:p>
          <a:p>
            <a:r>
              <a:rPr lang="en-US" dirty="0"/>
              <a:t>Monitored</a:t>
            </a:r>
            <a:r>
              <a:rPr lang="en-US" baseline="0" dirty="0"/>
              <a:t> physical and chemical properties of wetland and outflowing water.</a:t>
            </a:r>
          </a:p>
          <a:p>
            <a:r>
              <a:rPr lang="en-US" baseline="0" dirty="0"/>
              <a:t>Surrounded by northern hardwood forestland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62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43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Update with Main</a:t>
            </a:r>
            <a:r>
              <a:rPr lang="en-US" b="1" baseline="0" dirty="0"/>
              <a:t> 9 site description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Sites are 35 km apart</a:t>
            </a:r>
          </a:p>
          <a:p>
            <a:r>
              <a:rPr lang="en-US" b="1" dirty="0"/>
              <a:t>10 m elevation difference (C 500m</a:t>
            </a:r>
            <a:r>
              <a:rPr lang="en-US" b="1" baseline="0" dirty="0"/>
              <a:t>  A 490m)</a:t>
            </a:r>
            <a:endParaRPr lang="en-US" b="1" dirty="0"/>
          </a:p>
          <a:p>
            <a:r>
              <a:rPr lang="en-US" dirty="0"/>
              <a:t>Monitored</a:t>
            </a:r>
            <a:r>
              <a:rPr lang="en-US" baseline="0" dirty="0"/>
              <a:t> physical and chemical properties of wetland and outflowing water.</a:t>
            </a:r>
          </a:p>
          <a:p>
            <a:r>
              <a:rPr lang="en-US" baseline="0" dirty="0"/>
              <a:t>Surrounded by northern hardwood forestland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346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Update with Main</a:t>
            </a:r>
            <a:r>
              <a:rPr lang="en-US" b="1" baseline="0" dirty="0"/>
              <a:t> 9 site description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Sites are 35 km apart</a:t>
            </a:r>
          </a:p>
          <a:p>
            <a:r>
              <a:rPr lang="en-US" b="1" dirty="0"/>
              <a:t>10 m elevation difference (C 500m</a:t>
            </a:r>
            <a:r>
              <a:rPr lang="en-US" b="1" baseline="0" dirty="0"/>
              <a:t>  A 490m)</a:t>
            </a:r>
            <a:endParaRPr lang="en-US" b="1" dirty="0"/>
          </a:p>
          <a:p>
            <a:r>
              <a:rPr lang="en-US" dirty="0"/>
              <a:t>Monitored</a:t>
            </a:r>
            <a:r>
              <a:rPr lang="en-US" baseline="0" dirty="0"/>
              <a:t> physical and chemical properties of wetland and outflowing water.</a:t>
            </a:r>
          </a:p>
          <a:p>
            <a:r>
              <a:rPr lang="en-US" baseline="0" dirty="0"/>
              <a:t>Surrounded by northern hardwood forestland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E9901-DE6E-4BDA-8EDA-AC85D15456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49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7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2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9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731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2" y="139700"/>
            <a:ext cx="11296649" cy="812800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1" y="1282700"/>
            <a:ext cx="11620500" cy="5438777"/>
          </a:xfrm>
        </p:spPr>
        <p:txBody>
          <a:bodyPr/>
          <a:lstStyle>
            <a:lvl1pPr>
              <a:defRPr sz="3200" b="0"/>
            </a:lvl1pPr>
            <a:lvl2pPr>
              <a:defRPr sz="2933"/>
            </a:lvl2pPr>
            <a:lvl3pPr>
              <a:defRPr sz="2933"/>
            </a:lvl3pPr>
            <a:lvl4pPr>
              <a:defRPr sz="2933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66800"/>
            <a:ext cx="12192000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001A0C"/>
                </a:gs>
                <a:gs pos="100000">
                  <a:schemeClr val="bg1"/>
                </a:gs>
                <a:gs pos="35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42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176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49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67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67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14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26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72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67"/>
            </a:lvl1pPr>
            <a:lvl2pPr marL="457189" indent="0">
              <a:buNone/>
              <a:defRPr sz="1200"/>
            </a:lvl2pPr>
            <a:lvl3pPr marL="914377" indent="0">
              <a:buNone/>
              <a:defRPr sz="1067"/>
            </a:lvl3pPr>
            <a:lvl4pPr marL="1371566" indent="0">
              <a:buNone/>
              <a:defRPr sz="933"/>
            </a:lvl4pPr>
            <a:lvl5pPr marL="1828754" indent="0">
              <a:buNone/>
              <a:defRPr sz="933"/>
            </a:lvl5pPr>
            <a:lvl6pPr marL="2285943" indent="0">
              <a:buNone/>
              <a:defRPr sz="933"/>
            </a:lvl6pPr>
            <a:lvl7pPr marL="2743131" indent="0">
              <a:buNone/>
              <a:defRPr sz="933"/>
            </a:lvl7pPr>
            <a:lvl8pPr marL="3200320" indent="0">
              <a:buNone/>
              <a:defRPr sz="933"/>
            </a:lvl8pPr>
            <a:lvl9pPr marL="3657509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5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11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67"/>
            </a:lvl1pPr>
            <a:lvl2pPr marL="457189" indent="0">
              <a:buNone/>
              <a:defRPr sz="1200"/>
            </a:lvl2pPr>
            <a:lvl3pPr marL="914377" indent="0">
              <a:buNone/>
              <a:defRPr sz="1067"/>
            </a:lvl3pPr>
            <a:lvl4pPr marL="1371566" indent="0">
              <a:buNone/>
              <a:defRPr sz="933"/>
            </a:lvl4pPr>
            <a:lvl5pPr marL="1828754" indent="0">
              <a:buNone/>
              <a:defRPr sz="933"/>
            </a:lvl5pPr>
            <a:lvl6pPr marL="2285943" indent="0">
              <a:buNone/>
              <a:defRPr sz="933"/>
            </a:lvl6pPr>
            <a:lvl7pPr marL="2743131" indent="0">
              <a:buNone/>
              <a:defRPr sz="933"/>
            </a:lvl7pPr>
            <a:lvl8pPr marL="3200320" indent="0">
              <a:buNone/>
              <a:defRPr sz="933"/>
            </a:lvl8pPr>
            <a:lvl9pPr marL="3657509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00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112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40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3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9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2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0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1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7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7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/>
            </a:gs>
            <a:gs pos="0">
              <a:schemeClr val="tx2"/>
            </a:gs>
            <a:gs pos="17000">
              <a:schemeClr val="bg1"/>
            </a:gs>
            <a:gs pos="100000">
              <a:schemeClr val="accent1">
                <a:tint val="44500"/>
                <a:satMod val="160000"/>
                <a:alpha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C3D5D-D101-4CFF-A010-6B10E46D924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465BE-59EB-4E18-81E8-D486895F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8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03A1A"/>
            </a:gs>
            <a:gs pos="0">
              <a:srgbClr val="003A1A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196C3D5D-D101-4CFF-A010-6B10E46D92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3/16/2024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54465BE-59EB-4E18-81E8-D486895F4F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9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wmf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.png"/><Relationship Id="rId7" Type="http://schemas.openxmlformats.org/officeDocument/2006/relationships/image" Target="../media/image3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27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meraldashborer.info/" TargetMode="External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okinletwetlands.info/MUDescriptions/MatSu/SpringFen.htm" TargetMode="Externa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rgbClr val="3B3B3B"/>
            </a:gs>
            <a:gs pos="0">
              <a:srgbClr val="3B3B3B"/>
            </a:gs>
            <a:gs pos="35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238" y="352459"/>
            <a:ext cx="12192000" cy="1470025"/>
          </a:xfrm>
        </p:spPr>
        <p:txBody>
          <a:bodyPr>
            <a:noAutofit/>
          </a:bodyPr>
          <a:lstStyle/>
          <a:p>
            <a:pPr>
              <a:lnSpc>
                <a:spcPct val="109000"/>
              </a:lnSpc>
            </a:pPr>
            <a:r>
              <a:rPr lang="en-US" sz="4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Ecohydrological Evaluation and Management Implications for Black Ash Wetland Ecosystems Threatened by Emerald Ash Borer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5400" y="2461058"/>
            <a:ext cx="6755560" cy="2717727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Matthew J. Van Grinsven , </a:t>
            </a:r>
            <a:r>
              <a:rPr lang="en-US" sz="2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J. P. Shannon,</a:t>
            </a:r>
            <a:r>
              <a:rPr lang="en-US" sz="2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2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N. W. Bolton, J.C. Davis, K. </a:t>
            </a:r>
            <a:r>
              <a:rPr lang="en-US" sz="2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Hofmeister</a:t>
            </a:r>
            <a:r>
              <a:rPr lang="en-US" sz="2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             N.J. Noh, E. </a:t>
            </a:r>
            <a:r>
              <a:rPr lang="en-US" sz="2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Stimmel</a:t>
            </a:r>
            <a:r>
              <a:rPr lang="en-US" sz="2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J. W. </a:t>
            </a:r>
            <a:r>
              <a:rPr lang="en-US" sz="2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Wagenbrenner</a:t>
            </a:r>
            <a:r>
              <a:rPr lang="en-US" sz="2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             R. K. </a:t>
            </a:r>
            <a:r>
              <a:rPr lang="en-US" sz="2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Kolka</a:t>
            </a:r>
            <a:r>
              <a:rPr lang="en-US" sz="2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T. G. Pypker</a:t>
            </a:r>
          </a:p>
          <a:p>
            <a:pPr>
              <a:spcBef>
                <a:spcPts val="800"/>
              </a:spcBef>
            </a:pP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SWS Annual Meeting – May. 30</a:t>
            </a:r>
            <a:r>
              <a:rPr lang="en-US" sz="2400" baseline="30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2019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860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chemeClr val="tx1">
                    <a:alpha val="98000"/>
                  </a:schemeClr>
                </a:gs>
                <a:gs pos="29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 descr="E:\pics\IMG_28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70" y="2694540"/>
            <a:ext cx="4574174" cy="343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526" y="5987605"/>
            <a:ext cx="696703" cy="77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494" y="5353842"/>
            <a:ext cx="1646492" cy="5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419" y="5201174"/>
            <a:ext cx="3857318" cy="776837"/>
          </a:xfrm>
          <a:prstGeom prst="rect">
            <a:avLst/>
          </a:prstGeom>
        </p:spPr>
      </p:pic>
      <p:pic>
        <p:nvPicPr>
          <p:cNvPr id="21" name="Picture 2" descr="TRU_Logo_Vertical_RGB29743.png (2100×1213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43" y="6022789"/>
            <a:ext cx="1216029" cy="70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419" y="6155582"/>
            <a:ext cx="1645156" cy="510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3400" y="6082482"/>
            <a:ext cx="633144" cy="6566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6125171"/>
            <a:ext cx="1650160" cy="5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9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6196" y="1143000"/>
            <a:ext cx="5409543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076790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Study Area and Experimental Design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81" y="4038600"/>
            <a:ext cx="3603733" cy="279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6477000" y="6057861"/>
            <a:ext cx="1459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60E1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541104" y="6057861"/>
            <a:ext cx="15327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60E1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Ash-Cut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76091" y="1313155"/>
            <a:ext cx="6096000" cy="229293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en-US" sz="28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Paired watershed study with control and ash-cut treatments</a:t>
            </a:r>
          </a:p>
          <a:p>
            <a:pPr marL="342900" lvl="0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yield</a:t>
            </a:r>
          </a:p>
          <a:p>
            <a:pPr marL="342900" lvl="0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 &amp; TDN exports</a:t>
            </a:r>
          </a:p>
          <a:p>
            <a:pPr marL="342900" lvl="0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Soil decomposition &amp; chemistry</a:t>
            </a:r>
          </a:p>
        </p:txBody>
      </p:sp>
      <p:sp>
        <p:nvSpPr>
          <p:cNvPr id="17" name="Oval 16"/>
          <p:cNvSpPr/>
          <p:nvPr/>
        </p:nvSpPr>
        <p:spPr>
          <a:xfrm>
            <a:off x="2286000" y="1952676"/>
            <a:ext cx="640782" cy="638124"/>
          </a:xfrm>
          <a:prstGeom prst="ellipse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264218" y="3200400"/>
            <a:ext cx="640782" cy="638124"/>
          </a:xfrm>
          <a:prstGeom prst="ellipse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038600"/>
            <a:ext cx="2693914" cy="20204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62" y="4038600"/>
            <a:ext cx="2693912" cy="202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9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60E18"/>
            </a:gs>
            <a:gs pos="0">
              <a:srgbClr val="060E18"/>
            </a:gs>
            <a:gs pos="17000">
              <a:schemeClr val="bg1"/>
            </a:gs>
            <a:gs pos="100000">
              <a:srgbClr val="E9EF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89" y="-76200"/>
            <a:ext cx="9293506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Results: Physical Soil Properties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0" y="1373550"/>
            <a:ext cx="9144000" cy="5638800"/>
          </a:xfrm>
          <a:ln w="12700">
            <a:noFill/>
          </a:ln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24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363789" y="747487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ill Sans MT" panose="020B0502020104020203" pitchFamily="34" charset="0"/>
              <a:ea typeface="+mj-ea"/>
              <a:cs typeface="+mj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000A1E"/>
                </a:gs>
                <a:gs pos="29000">
                  <a:srgbClr val="7497D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3" y="1313900"/>
            <a:ext cx="11233927" cy="235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3581400"/>
            <a:ext cx="4762500" cy="302137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141623" y="5036173"/>
            <a:ext cx="3455436" cy="1079035"/>
            <a:chOff x="2289511" y="5232285"/>
            <a:chExt cx="3593653" cy="1168515"/>
          </a:xfrm>
        </p:grpSpPr>
        <p:sp>
          <p:nvSpPr>
            <p:cNvPr id="20" name="Right Arrow 19"/>
            <p:cNvSpPr/>
            <p:nvPr/>
          </p:nvSpPr>
          <p:spPr>
            <a:xfrm rot="587390">
              <a:off x="2289511" y="5232285"/>
              <a:ext cx="1143000" cy="337698"/>
            </a:xfrm>
            <a:prstGeom prst="rightArrow">
              <a:avLst/>
            </a:prstGeom>
            <a:noFill/>
            <a:ln w="38100">
              <a:solidFill>
                <a:srgbClr val="0011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ight Arrow 20"/>
            <p:cNvSpPr/>
            <p:nvPr/>
          </p:nvSpPr>
          <p:spPr>
            <a:xfrm rot="1280099">
              <a:off x="4977263" y="5538928"/>
              <a:ext cx="905901" cy="307883"/>
            </a:xfrm>
            <a:prstGeom prst="rightArrow">
              <a:avLst/>
            </a:prstGeom>
            <a:noFill/>
            <a:ln w="38100">
              <a:solidFill>
                <a:srgbClr val="0011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Multiply 21"/>
            <p:cNvSpPr/>
            <p:nvPr/>
          </p:nvSpPr>
          <p:spPr>
            <a:xfrm>
              <a:off x="3352800" y="5883608"/>
              <a:ext cx="625879" cy="517192"/>
            </a:xfrm>
            <a:prstGeom prst="mathMultiply">
              <a:avLst/>
            </a:prstGeom>
            <a:noFill/>
            <a:ln w="38100">
              <a:solidFill>
                <a:srgbClr val="5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Multiply 22"/>
            <p:cNvSpPr/>
            <p:nvPr/>
          </p:nvSpPr>
          <p:spPr>
            <a:xfrm>
              <a:off x="4640059" y="5588798"/>
              <a:ext cx="625879" cy="517192"/>
            </a:xfrm>
            <a:prstGeom prst="mathMultiply">
              <a:avLst/>
            </a:prstGeom>
            <a:noFill/>
            <a:ln w="38100">
              <a:solidFill>
                <a:srgbClr val="5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805673" y="2057400"/>
            <a:ext cx="10624327" cy="381000"/>
          </a:xfrm>
          <a:prstGeom prst="rect">
            <a:avLst/>
          </a:prstGeom>
          <a:noFill/>
          <a:ln w="44450">
            <a:solidFill>
              <a:srgbClr val="5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261" y="6591192"/>
            <a:ext cx="11881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Chimner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et al. 2012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386327" y="3138217"/>
            <a:ext cx="2471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51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60E18"/>
            </a:gs>
            <a:gs pos="0">
              <a:srgbClr val="060E18"/>
            </a:gs>
            <a:gs pos="17000">
              <a:schemeClr val="bg1"/>
            </a:gs>
            <a:gs pos="100000">
              <a:srgbClr val="E9EF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9166186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Results: Hydraulic Gradient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idx="1"/>
          </p:nvPr>
        </p:nvSpPr>
        <p:spPr>
          <a:xfrm>
            <a:off x="1960341" y="1237381"/>
            <a:ext cx="11992147" cy="1143000"/>
          </a:xfrm>
          <a:ln w="12700">
            <a:noFill/>
          </a:ln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Persistent gaining conditions detected														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000A1E"/>
                </a:gs>
                <a:gs pos="29000">
                  <a:srgbClr val="7497D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5" y="2335769"/>
            <a:ext cx="5887439" cy="34367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76401" y="2607780"/>
            <a:ext cx="1301139" cy="2263773"/>
          </a:xfrm>
          <a:prstGeom prst="rect">
            <a:avLst/>
          </a:prstGeom>
          <a:noFill/>
          <a:ln w="44450">
            <a:solidFill>
              <a:srgbClr val="5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47874" y="3720407"/>
            <a:ext cx="996100" cy="739701"/>
          </a:xfrm>
          <a:prstGeom prst="rect">
            <a:avLst/>
          </a:prstGeom>
          <a:noFill/>
          <a:ln w="44450">
            <a:solidFill>
              <a:srgbClr val="5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726" y="2044235"/>
            <a:ext cx="5431621" cy="39064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347762" y="4289443"/>
            <a:ext cx="1489202" cy="0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430605" y="4001523"/>
            <a:ext cx="901712" cy="304388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581569" y="3622291"/>
            <a:ext cx="1105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Gaining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564881" y="4452231"/>
            <a:ext cx="1184950" cy="3"/>
          </a:xfrm>
          <a:prstGeom prst="line">
            <a:avLst/>
          </a:prstGeom>
          <a:ln w="50800">
            <a:solidFill>
              <a:srgbClr val="5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437080" y="4460108"/>
            <a:ext cx="1103849" cy="120036"/>
          </a:xfrm>
          <a:prstGeom prst="line">
            <a:avLst/>
          </a:prstGeom>
          <a:ln w="50800">
            <a:solidFill>
              <a:srgbClr val="5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582036" y="4534559"/>
            <a:ext cx="1266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C000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Losing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C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8" name="Isosceles Triangle 17"/>
          <p:cNvSpPr/>
          <p:nvPr/>
        </p:nvSpPr>
        <p:spPr>
          <a:xfrm flipH="1" flipV="1">
            <a:off x="9180391" y="4203689"/>
            <a:ext cx="81868" cy="9256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Isosceles Triangle 18"/>
          <p:cNvSpPr/>
          <p:nvPr/>
        </p:nvSpPr>
        <p:spPr>
          <a:xfrm flipH="1" flipV="1">
            <a:off x="7690532" y="3946038"/>
            <a:ext cx="81868" cy="925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Isosceles Triangle 19"/>
          <p:cNvSpPr/>
          <p:nvPr/>
        </p:nvSpPr>
        <p:spPr>
          <a:xfrm flipH="1" flipV="1">
            <a:off x="9180391" y="4191000"/>
            <a:ext cx="81868" cy="925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Isosceles Triangle 20"/>
          <p:cNvSpPr/>
          <p:nvPr/>
        </p:nvSpPr>
        <p:spPr>
          <a:xfrm flipH="1" flipV="1">
            <a:off x="7690532" y="4403238"/>
            <a:ext cx="81868" cy="92562"/>
          </a:xfrm>
          <a:prstGeom prst="triangle">
            <a:avLst/>
          </a:prstGeom>
          <a:solidFill>
            <a:schemeClr val="accent2"/>
          </a:solidFill>
          <a:ln>
            <a:solidFill>
              <a:srgbClr val="5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Isosceles Triangle 21"/>
          <p:cNvSpPr/>
          <p:nvPr/>
        </p:nvSpPr>
        <p:spPr>
          <a:xfrm flipH="1" flipV="1">
            <a:off x="9180391" y="4343400"/>
            <a:ext cx="81868" cy="92562"/>
          </a:xfrm>
          <a:prstGeom prst="triangle">
            <a:avLst/>
          </a:prstGeom>
          <a:solidFill>
            <a:schemeClr val="accent2"/>
          </a:solidFill>
          <a:ln>
            <a:solidFill>
              <a:srgbClr val="5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45140" y="3708009"/>
                <a:ext cx="434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140" y="3708009"/>
                <a:ext cx="4342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522178" y="3526917"/>
                <a:ext cx="434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𝒉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178" y="3526917"/>
                <a:ext cx="434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3954" y="5760123"/>
            <a:ext cx="1848853" cy="2616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 Grinsven et al. 2017</a:t>
            </a:r>
          </a:p>
        </p:txBody>
      </p:sp>
    </p:spTree>
    <p:extLst>
      <p:ext uri="{BB962C8B-B14F-4D97-AF65-F5344CB8AC3E}">
        <p14:creationId xmlns:p14="http://schemas.microsoft.com/office/powerpoint/2010/main" val="269785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60E18"/>
            </a:gs>
            <a:gs pos="0">
              <a:srgbClr val="060E18"/>
            </a:gs>
            <a:gs pos="17000">
              <a:schemeClr val="bg1"/>
            </a:gs>
            <a:gs pos="100000">
              <a:srgbClr val="E9EF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9166186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Results: Water Isotope Signatures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6634204" y="3276600"/>
            <a:ext cx="6256084" cy="1600200"/>
          </a:xfrm>
          <a:ln w="12700">
            <a:noFill/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Wetland soil water </a:t>
            </a:r>
            <a:r>
              <a:rPr lang="en-US" sz="2800" dirty="0"/>
              <a:t>𝛿</a:t>
            </a:r>
            <a:r>
              <a:rPr lang="en-US" sz="2800" baseline="30000" dirty="0"/>
              <a:t> 2</a:t>
            </a:r>
            <a:r>
              <a:rPr lang="en-US" sz="2800" dirty="0"/>
              <a:t>H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signatures were similar to groundwater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000A1E"/>
                </a:gs>
                <a:gs pos="29000">
                  <a:srgbClr val="7497D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211232"/>
            <a:ext cx="6481805" cy="269244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6634205" y="4656610"/>
            <a:ext cx="5672403" cy="21336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Black ash wetlands predominantly supplied by groundwater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75% Mean Contribution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2" descr="E:\MTU\EAB\DISSERTATION APPENDIX\Ch 1 Watershed Hydrology and Water Table Response\Source Water Analysis\forR\BARPLOT_WETLAND_MIX_BI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3671" r="4463" b="2725"/>
          <a:stretch/>
        </p:blipFill>
        <p:spPr bwMode="auto">
          <a:xfrm>
            <a:off x="76200" y="3962400"/>
            <a:ext cx="6481805" cy="271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6646220"/>
            <a:ext cx="1848853" cy="2308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 Grinsven et al.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97629"/>
            <a:ext cx="5105400" cy="189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60E18"/>
            </a:gs>
            <a:gs pos="0">
              <a:srgbClr val="060E18"/>
            </a:gs>
            <a:gs pos="17000">
              <a:schemeClr val="bg1"/>
            </a:gs>
            <a:gs pos="100000">
              <a:srgbClr val="E9EF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9166186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Results: Sap Flux Estimation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11734800" cy="2729184"/>
          </a:xfrm>
          <a:ln w="12700">
            <a:noFill/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 ash sap flux was 80–160% higher than non-black ash at all water levels 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 ash sap flux was 45% higher at lowest water levels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000A1E"/>
                </a:gs>
                <a:gs pos="29000">
                  <a:srgbClr val="7497D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48000"/>
            <a:ext cx="9064752" cy="3576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6596390"/>
            <a:ext cx="1439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Shannon et al. 2018</a:t>
            </a:r>
          </a:p>
        </p:txBody>
      </p:sp>
    </p:spTree>
    <p:extLst>
      <p:ext uri="{BB962C8B-B14F-4D97-AF65-F5344CB8AC3E}">
        <p14:creationId xmlns:p14="http://schemas.microsoft.com/office/powerpoint/2010/main" val="19567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60E18"/>
            </a:gs>
            <a:gs pos="0">
              <a:srgbClr val="060E18"/>
            </a:gs>
            <a:gs pos="17000">
              <a:schemeClr val="bg1"/>
            </a:gs>
            <a:gs pos="100000">
              <a:srgbClr val="E9EF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12725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Results: Site Transpiration and Water Tables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0" y="1373550"/>
            <a:ext cx="9144000" cy="5638800"/>
          </a:xfrm>
          <a:ln w="12700">
            <a:noFill/>
          </a:ln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24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803112" y="1497427"/>
            <a:ext cx="9144000" cy="5638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363789" y="747487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ill Sans MT" panose="020B0502020104020203" pitchFamily="34" charset="0"/>
              <a:ea typeface="+mj-ea"/>
              <a:cs typeface="+mj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000A1E"/>
                </a:gs>
                <a:gs pos="29000">
                  <a:srgbClr val="7497D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 txBox="1">
            <a:spLocks/>
          </p:cNvSpPr>
          <p:nvPr/>
        </p:nvSpPr>
        <p:spPr>
          <a:xfrm>
            <a:off x="76200" y="1274538"/>
            <a:ext cx="12048207" cy="2154462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70% reduction in site transpiration attributed to removal of black ash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Significantly lower water table drawdown rates &amp;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higher water levels               detected in treated sites during post-treatment growing season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9"/>
          <a:stretch/>
        </p:blipFill>
        <p:spPr>
          <a:xfrm>
            <a:off x="208547" y="2819401"/>
            <a:ext cx="6573253" cy="3725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652" y="2819400"/>
            <a:ext cx="6706695" cy="37259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8547" y="6538416"/>
            <a:ext cx="1848853" cy="2616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 Grinsven et al. 2017</a:t>
            </a:r>
          </a:p>
        </p:txBody>
      </p:sp>
    </p:spTree>
    <p:extLst>
      <p:ext uri="{BB962C8B-B14F-4D97-AF65-F5344CB8AC3E}">
        <p14:creationId xmlns:p14="http://schemas.microsoft.com/office/powerpoint/2010/main" val="157194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60E18"/>
            </a:gs>
            <a:gs pos="0">
              <a:srgbClr val="060E18"/>
            </a:gs>
            <a:gs pos="17000">
              <a:schemeClr val="bg1"/>
            </a:gs>
            <a:gs pos="100000">
              <a:srgbClr val="E9EF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12725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Results: Water, DOC &amp; TDN Loads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0" y="1373550"/>
            <a:ext cx="9144000" cy="5638800"/>
          </a:xfrm>
          <a:ln w="12700">
            <a:noFill/>
          </a:ln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24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803112" y="1497427"/>
            <a:ext cx="9144000" cy="5638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363789" y="747487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ill Sans MT" panose="020B0502020104020203" pitchFamily="34" charset="0"/>
              <a:ea typeface="+mj-ea"/>
              <a:cs typeface="+mj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000A1E"/>
                </a:gs>
                <a:gs pos="29000">
                  <a:srgbClr val="7497D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 txBox="1">
            <a:spLocks/>
          </p:cNvSpPr>
          <p:nvPr/>
        </p:nvSpPr>
        <p:spPr>
          <a:xfrm>
            <a:off x="7477445" y="1143000"/>
            <a:ext cx="5105400" cy="6598928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Daily exports n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ormalized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using watershed area for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comparison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Streamflow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mm d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DOC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kg ha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-1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d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TDN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: kg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ha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-1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d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49673"/>
            <a:ext cx="7315200" cy="5486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00725" y="6510684"/>
            <a:ext cx="3722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0E1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39091" y="6518352"/>
            <a:ext cx="24787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60E1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Ash-Cut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145" y="5216601"/>
            <a:ext cx="1754181" cy="13156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47" y="5214310"/>
            <a:ext cx="1738723" cy="13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60E18"/>
            </a:gs>
            <a:gs pos="0">
              <a:srgbClr val="060E18"/>
            </a:gs>
            <a:gs pos="17000">
              <a:schemeClr val="bg1"/>
            </a:gs>
            <a:gs pos="100000">
              <a:srgbClr val="E9EF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12725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Results: Water, DOC &amp; TDN Load Responses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803112" y="1497427"/>
            <a:ext cx="9144000" cy="5638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363789" y="747487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ill Sans MT" panose="020B0502020104020203" pitchFamily="34" charset="0"/>
              <a:ea typeface="+mj-ea"/>
              <a:cs typeface="+mj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000A1E"/>
                </a:gs>
                <a:gs pos="29000">
                  <a:srgbClr val="7497D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 txBox="1">
            <a:spLocks/>
          </p:cNvSpPr>
          <p:nvPr/>
        </p:nvSpPr>
        <p:spPr>
          <a:xfrm>
            <a:off x="327312" y="1143000"/>
            <a:ext cx="3841992" cy="589306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buClrTx/>
              <a:buSz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Water Yield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buClrTx/>
              <a:buSz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Post-treatment Ash-Cut mean:  0.12 mm d</a:t>
            </a:r>
            <a:r>
              <a:rPr lang="en-US" sz="2400" baseline="300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44% greater than Control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7" y="2968720"/>
            <a:ext cx="3811159" cy="3811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04" y="2968720"/>
            <a:ext cx="3811159" cy="3811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250" y="2970641"/>
            <a:ext cx="3811159" cy="3811159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4240492" y="1143000"/>
            <a:ext cx="3846570" cy="589306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buClrTx/>
              <a:buSz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DOC Load</a:t>
            </a:r>
          </a:p>
          <a:p>
            <a:pPr marL="0" lvl="0" indent="0">
              <a:spcBef>
                <a:spcPts val="900"/>
              </a:spcBef>
              <a:buNone/>
              <a:defRPr/>
            </a:pP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Post-treatment Ash-Cut mean:  0.02 kg ha</a:t>
            </a:r>
            <a:r>
              <a:rPr lang="en-US" sz="2400" baseline="300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-1</a:t>
            </a: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d</a:t>
            </a:r>
            <a:r>
              <a:rPr lang="en-US" sz="2400" baseline="300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114% greater than Control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8194026" y="1143215"/>
            <a:ext cx="3997973" cy="589306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buClrTx/>
              <a:buSz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TDN Load</a:t>
            </a:r>
          </a:p>
          <a:p>
            <a:pPr marL="0" lvl="0" indent="0">
              <a:spcBef>
                <a:spcPts val="900"/>
              </a:spcBef>
              <a:buNone/>
              <a:defRPr/>
            </a:pP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Post-treatment Ash-Cut mean: 6.4 x 10</a:t>
            </a:r>
            <a:r>
              <a:rPr lang="en-US" sz="2400" baseline="300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-4</a:t>
            </a: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kg ha</a:t>
            </a:r>
            <a:r>
              <a:rPr lang="en-US" sz="2400" baseline="300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-1</a:t>
            </a: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d</a:t>
            </a:r>
            <a:r>
              <a:rPr lang="en-US" sz="2400" baseline="300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105% greater than Control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012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60E18"/>
            </a:gs>
            <a:gs pos="0">
              <a:srgbClr val="060E18"/>
            </a:gs>
            <a:gs pos="17000">
              <a:schemeClr val="bg1"/>
            </a:gs>
            <a:gs pos="100000">
              <a:srgbClr val="E9EF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12725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Results: Residual Species Regeneration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803112" y="1497427"/>
            <a:ext cx="9144000" cy="5638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363789" y="747487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ill Sans MT" panose="020B0502020104020203" pitchFamily="34" charset="0"/>
              <a:ea typeface="+mj-ea"/>
              <a:cs typeface="+mj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000A1E"/>
                </a:gs>
                <a:gs pos="29000">
                  <a:srgbClr val="7497D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 txBox="1">
            <a:spLocks/>
          </p:cNvSpPr>
          <p:nvPr/>
        </p:nvSpPr>
        <p:spPr>
          <a:xfrm>
            <a:off x="5791200" y="1218834"/>
            <a:ext cx="6319880" cy="589306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Increased red maple &amp; reduced black ash seedlings in treated sites</a:t>
            </a:r>
          </a:p>
          <a:p>
            <a:pPr>
              <a:spcBef>
                <a:spcPts val="9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Water levels not preventing natural regen.</a:t>
            </a:r>
          </a:p>
          <a:p>
            <a:pPr>
              <a:spcBef>
                <a:spcPts val="900"/>
              </a:spcBef>
              <a:buFont typeface="Wingdings" panose="05000000000000000000" pitchFamily="2" charset="2"/>
              <a:buChar char="§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15" name="Picture Placeholder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5" r="-540"/>
          <a:stretch/>
        </p:blipFill>
        <p:spPr>
          <a:xfrm>
            <a:off x="73257" y="1244313"/>
            <a:ext cx="5425708" cy="5385087"/>
          </a:xfrm>
          <a:prstGeom prst="rect">
            <a:avLst/>
          </a:prstGeom>
          <a:effectLst/>
        </p:spPr>
      </p:pic>
      <p:pic>
        <p:nvPicPr>
          <p:cNvPr id="10" name="Picture Placeholder 1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1419"/>
          <a:stretch/>
        </p:blipFill>
        <p:spPr>
          <a:xfrm>
            <a:off x="10418191" y="2771887"/>
            <a:ext cx="1453911" cy="1717185"/>
          </a:xfrm>
          <a:prstGeom prst="rect">
            <a:avLst/>
          </a:prstGeom>
          <a:ln w="12700">
            <a:noFill/>
          </a:ln>
          <a:effectLst/>
        </p:spPr>
      </p:pic>
      <p:pic>
        <p:nvPicPr>
          <p:cNvPr id="14" name="Picture Placeholder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10" r="14504"/>
          <a:stretch/>
        </p:blipFill>
        <p:spPr>
          <a:xfrm>
            <a:off x="8248040" y="2771886"/>
            <a:ext cx="1999312" cy="1717185"/>
          </a:xfrm>
          <a:prstGeom prst="rect">
            <a:avLst/>
          </a:prstGeom>
          <a:ln w="12700">
            <a:noFill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872662" y="4667751"/>
            <a:ext cx="633048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overall change in canopy growth rate or canopy and sapling basal areas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Non-ash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overstory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mortality was significant in some sites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257" y="6620906"/>
            <a:ext cx="1848853" cy="2616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Davis et al. 2016</a:t>
            </a:r>
          </a:p>
        </p:txBody>
      </p:sp>
      <p:pic>
        <p:nvPicPr>
          <p:cNvPr id="20" name="Picture 2" descr="E:\Veg Surveys - 2014\P7230809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493" b="2304"/>
          <a:stretch/>
        </p:blipFill>
        <p:spPr bwMode="auto">
          <a:xfrm rot="16200000">
            <a:off x="6200553" y="2495226"/>
            <a:ext cx="1467295" cy="228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6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60E18"/>
            </a:gs>
            <a:gs pos="0">
              <a:srgbClr val="060E18"/>
            </a:gs>
            <a:gs pos="17000">
              <a:schemeClr val="bg1"/>
            </a:gs>
            <a:gs pos="100000">
              <a:srgbClr val="E9EF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12725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Results: Planted Alternative Species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803112" y="1497427"/>
            <a:ext cx="9144000" cy="5638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363789" y="747487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ill Sans MT" panose="020B0502020104020203" pitchFamily="34" charset="0"/>
              <a:ea typeface="+mj-ea"/>
              <a:cs typeface="+mj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000A1E"/>
                </a:gs>
                <a:gs pos="29000">
                  <a:srgbClr val="7497D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/>
          <p:cNvSpPr txBox="1">
            <a:spLocks/>
          </p:cNvSpPr>
          <p:nvPr/>
        </p:nvSpPr>
        <p:spPr>
          <a:xfrm>
            <a:off x="76200" y="1100241"/>
            <a:ext cx="11963400" cy="55291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American elm, basswood, silver maple, and northern white cedar are suitable options for species transition and retaining forested wetlands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Plantings should be focused on natural hummocks within the wetlands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" t="5646" r="1967"/>
          <a:stretch/>
        </p:blipFill>
        <p:spPr>
          <a:xfrm>
            <a:off x="533400" y="2667000"/>
            <a:ext cx="5029689" cy="39917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669201"/>
            <a:ext cx="4989663" cy="3991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6629400"/>
            <a:ext cx="1848853" cy="2616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Bolton et al. 2018</a:t>
            </a:r>
          </a:p>
        </p:txBody>
      </p:sp>
    </p:spTree>
    <p:extLst>
      <p:ext uri="{BB962C8B-B14F-4D97-AF65-F5344CB8AC3E}">
        <p14:creationId xmlns:p14="http://schemas.microsoft.com/office/powerpoint/2010/main" val="7748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1"/>
            <a:ext cx="122682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Emerald Ash Borer Infestation Implications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0" y="1371600"/>
            <a:ext cx="9144000" cy="5638800"/>
          </a:xfrm>
          <a:ln w="12700">
            <a:noFill/>
          </a:ln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04968" y="1143000"/>
            <a:ext cx="11834632" cy="5638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Emerald Ash Borer </a:t>
            </a:r>
            <a:r>
              <a:rPr lang="en-US" dirty="0"/>
              <a:t>(EAB)                  </a:t>
            </a:r>
            <a:r>
              <a:rPr lang="en-US" sz="3600" dirty="0"/>
              <a:t>                                                                             </a:t>
            </a:r>
            <a:r>
              <a:rPr lang="en-US" sz="2800" i="1" dirty="0" err="1"/>
              <a:t>Agrilus</a:t>
            </a:r>
            <a:r>
              <a:rPr lang="en-US" sz="2800" i="1" dirty="0"/>
              <a:t> </a:t>
            </a:r>
            <a:r>
              <a:rPr lang="en-US" sz="2800" i="1" dirty="0" err="1"/>
              <a:t>planipennis</a:t>
            </a:r>
            <a:r>
              <a:rPr lang="en-US" sz="2800" i="1" dirty="0"/>
              <a:t> </a:t>
            </a:r>
            <a:r>
              <a:rPr lang="en-US" sz="2800" i="1" dirty="0" err="1"/>
              <a:t>Fairmaire</a:t>
            </a:r>
            <a:r>
              <a:rPr lang="en-US" sz="2800" dirty="0"/>
              <a:t> (</a:t>
            </a:r>
            <a:r>
              <a:rPr lang="en-US" sz="2800" i="1" dirty="0" err="1"/>
              <a:t>Coleoptera</a:t>
            </a:r>
            <a:r>
              <a:rPr lang="en-US" sz="2800" i="1" dirty="0"/>
              <a:t>: </a:t>
            </a:r>
            <a:r>
              <a:rPr lang="en-US" sz="2800" i="1" dirty="0" err="1"/>
              <a:t>Burpestidae</a:t>
            </a:r>
            <a:r>
              <a:rPr lang="en-US" sz="2800" dirty="0"/>
              <a:t>)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Exotic and invasive beetle</a:t>
            </a:r>
          </a:p>
          <a:p>
            <a:pPr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Larvae bore into and feed on phloem</a:t>
            </a:r>
          </a:p>
          <a:p>
            <a:pPr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Disrupting water and nutrient transport within ash trees              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2800" i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Fraxinus</a:t>
            </a:r>
            <a:r>
              <a:rPr lang="en-US" sz="2800" i="1" dirty="0">
                <a:latin typeface="Tahoma" pitchFamily="34" charset="0"/>
                <a:ea typeface="Tahoma" pitchFamily="34" charset="0"/>
                <a:cs typeface="Tahoma" pitchFamily="34" charset="0"/>
              </a:rPr>
              <a:t> sp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.)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50" name="Picture 2" descr="Figure-2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2256"/>
          <a:stretch/>
        </p:blipFill>
        <p:spPr bwMode="auto">
          <a:xfrm>
            <a:off x="6760299" y="4135063"/>
            <a:ext cx="2452946" cy="25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665259" y="6697161"/>
            <a:ext cx="107112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>
                <a:latin typeface="Tahoma" pitchFamily="34" charset="0"/>
                <a:ea typeface="Tahoma" pitchFamily="34" charset="0"/>
                <a:cs typeface="Tahoma" pitchFamily="34" charset="0"/>
              </a:rPr>
              <a:t>http://www.esf.edu/extension/ash.htm</a:t>
            </a:r>
          </a:p>
        </p:txBody>
      </p:sp>
      <p:pic>
        <p:nvPicPr>
          <p:cNvPr id="2052" name="Picture 4" descr="http://labs.russell.wisc.edu/eab/files/2011/06/S-shaped-tunnels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" b="25640"/>
          <a:stretch/>
        </p:blipFill>
        <p:spPr bwMode="auto">
          <a:xfrm>
            <a:off x="9450018" y="4135063"/>
            <a:ext cx="2457041" cy="255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356347" y="6667035"/>
            <a:ext cx="4395967" cy="169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http://labs.russell.wisc.edu/eab/signs-and-symptoms/t</a:t>
            </a:r>
          </a:p>
        </p:txBody>
      </p:sp>
      <p:pic>
        <p:nvPicPr>
          <p:cNvPr id="2054" name="Picture 6" descr="http://www.emeraldashborer.info/images/lifecycle_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51" y="4453051"/>
            <a:ext cx="2760428" cy="22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0" y="4453051"/>
            <a:ext cx="3583471" cy="2373015"/>
            <a:chOff x="440159" y="4114800"/>
            <a:chExt cx="3858893" cy="239559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185" y="4114800"/>
              <a:ext cx="3779867" cy="2274117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40159" y="6352993"/>
              <a:ext cx="1023289" cy="1574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" dirty="0"/>
                <a:t>http://www.emeraldashborer.info/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3674225" y="6682423"/>
            <a:ext cx="107112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>
                <a:latin typeface="Tahoma" pitchFamily="34" charset="0"/>
                <a:ea typeface="Tahoma" pitchFamily="34" charset="0"/>
                <a:cs typeface="Tahoma" pitchFamily="34" charset="0"/>
              </a:rPr>
              <a:t>http://www.esf.edu/extension/ash.htm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8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3B3721"/>
            </a:gs>
            <a:gs pos="0">
              <a:srgbClr val="3B3721"/>
            </a:gs>
            <a:gs pos="17000">
              <a:schemeClr val="bg1"/>
            </a:gs>
            <a:gs pos="100000">
              <a:srgbClr val="E7E4D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6" y="-76200"/>
            <a:ext cx="12649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Conclusions: Response to simulated EAB Infestation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76200" y="1295400"/>
            <a:ext cx="12121896" cy="5638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Persistently gaining groundwater conditions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75% groundwater contributions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05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Significantly smaller rates of drawdown in treated sites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Due to significant decrease in transpiration</a:t>
            </a:r>
          </a:p>
          <a:p>
            <a:pPr marL="0" indent="0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Mean water table positions were significantly higher                     in treated sites during the end of the growing season</a:t>
            </a:r>
          </a:p>
          <a:p>
            <a:pPr marL="0" indent="0">
              <a:spcBef>
                <a:spcPts val="2000"/>
              </a:spcBef>
              <a:spcAft>
                <a:spcPts val="600"/>
              </a:spcAft>
              <a:buNone/>
            </a:pPr>
            <a:r>
              <a:rPr lang="en-US" sz="2900" dirty="0">
                <a:latin typeface="Tahoma" pitchFamily="34" charset="0"/>
                <a:ea typeface="Tahoma" pitchFamily="34" charset="0"/>
                <a:cs typeface="Tahoma" pitchFamily="34" charset="0"/>
              </a:rPr>
              <a:t>Significantly higher post-treatment mean: water yield (+ 44%), DOC load (+ 114%) and TDN load (+ 105%)</a:t>
            </a:r>
          </a:p>
          <a:p>
            <a:pPr marL="0" indent="0">
              <a:spcBef>
                <a:spcPts val="300"/>
              </a:spcBef>
              <a:spcAft>
                <a:spcPts val="600"/>
              </a:spcAft>
              <a:buNone/>
            </a:pP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29000">
                  <a:schemeClr val="bg2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1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3B3721"/>
            </a:gs>
            <a:gs pos="0">
              <a:srgbClr val="3B3721"/>
            </a:gs>
            <a:gs pos="17000">
              <a:schemeClr val="bg1"/>
            </a:gs>
            <a:gs pos="100000">
              <a:srgbClr val="E7E4D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6" y="-76200"/>
            <a:ext cx="126492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Management Implications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" y="1295400"/>
            <a:ext cx="12121896" cy="5638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Post-treatment water levels are not inhibiting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recruitment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and regeneration of red maple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change in canopy growth rate or canopy and sapling basal areas</a:t>
            </a:r>
            <a:endParaRPr kumimoji="0" lang="en-US" sz="2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Based upon 3 years of post-treatment monitoring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American elm, basswood, silver maple, and northern white cedar are suitable mitigation and management options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Plantings should be focused on natural hummocks within the wetlands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29000">
                  <a:schemeClr val="bg2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0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tx1">
                <a:lumMod val="85000"/>
                <a:lumOff val="15000"/>
              </a:schemeClr>
            </a:gs>
            <a:gs pos="0">
              <a:schemeClr val="tx1">
                <a:lumMod val="85000"/>
                <a:lumOff val="15000"/>
              </a:schemeClr>
            </a:gs>
            <a:gs pos="23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47002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Thank You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447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chemeClr val="tx1"/>
                </a:gs>
                <a:gs pos="29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" descr="E:\MTU\EAB\DISSERTATION APPENDIX\Presentations\dissertation images\16027839454_f80811eae7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062522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4033" y="2062522"/>
            <a:ext cx="4034336" cy="4038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877" y="2062522"/>
            <a:ext cx="2973923" cy="4038600"/>
          </a:xfrm>
          <a:prstGeom prst="rect">
            <a:avLst/>
          </a:prstGeom>
          <a:ln w="12700">
            <a:noFill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487780" y="6101122"/>
            <a:ext cx="1848853" cy="20005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Davis et al. 2016</a:t>
            </a:r>
          </a:p>
        </p:txBody>
      </p:sp>
    </p:spTree>
    <p:extLst>
      <p:ext uri="{BB962C8B-B14F-4D97-AF65-F5344CB8AC3E}">
        <p14:creationId xmlns:p14="http://schemas.microsoft.com/office/powerpoint/2010/main" val="100566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tx1">
                <a:lumMod val="85000"/>
                <a:lumOff val="15000"/>
              </a:schemeClr>
            </a:gs>
            <a:gs pos="0">
              <a:schemeClr val="tx1">
                <a:lumMod val="85000"/>
                <a:lumOff val="15000"/>
              </a:schemeClr>
            </a:gs>
            <a:gs pos="23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520142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chemeClr val="tx1"/>
                </a:gs>
                <a:gs pos="29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25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14" y="-43774"/>
            <a:ext cx="9470986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Hydrogeological Assessment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98293" y="1478787"/>
            <a:ext cx="6182971" cy="5638800"/>
          </a:xfrm>
          <a:ln w="12700">
            <a:noFill/>
          </a:ln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Hydraulic Gradient</a:t>
            </a:r>
          </a:p>
          <a:p>
            <a:pPr marL="0" indent="0">
              <a:spcBef>
                <a:spcPts val="3000"/>
              </a:spcBef>
              <a:spcAft>
                <a:spcPts val="1200"/>
              </a:spcAft>
              <a:buNone/>
            </a:pPr>
            <a:endParaRPr lang="en-US" sz="9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4800"/>
              </a:spcBef>
              <a:spcAft>
                <a:spcPts val="1200"/>
              </a:spcAft>
              <a:buNone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Groundwater connection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Gaining:  		</a:t>
            </a:r>
          </a:p>
          <a:p>
            <a:pPr lvl="1"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Losing:</a:t>
            </a: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8600" y="2177375"/>
                <a:ext cx="2538644" cy="1027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 </m:t>
                          </m:r>
                          <m:sSub>
                            <m:sSubPr>
                              <m:ctrlPr>
                                <a:rPr kumimoji="0" lang="en-US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177375"/>
                <a:ext cx="2538644" cy="10273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535473" y="4161326"/>
                <a:ext cx="10736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&gt;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473" y="4161326"/>
                <a:ext cx="10736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535473" y="4899537"/>
                <a:ext cx="10736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&lt;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473" y="4899537"/>
                <a:ext cx="1073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1600200"/>
            <a:ext cx="6491123" cy="4668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99937" y="4267200"/>
            <a:ext cx="1905000" cy="0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08069" y="3903438"/>
            <a:ext cx="1153478" cy="363762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540940" y="3533085"/>
            <a:ext cx="1035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Gaining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828537" y="4473411"/>
            <a:ext cx="1515799" cy="611"/>
          </a:xfrm>
          <a:prstGeom prst="line">
            <a:avLst/>
          </a:prstGeom>
          <a:ln w="50800">
            <a:solidFill>
              <a:srgbClr val="5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364546" y="4477053"/>
            <a:ext cx="1444752" cy="294764"/>
          </a:xfrm>
          <a:prstGeom prst="line">
            <a:avLst/>
          </a:prstGeom>
          <a:ln w="50800">
            <a:solidFill>
              <a:srgbClr val="5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545382" y="4723719"/>
            <a:ext cx="909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C000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Losing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Isosceles Triangle 14"/>
          <p:cNvSpPr/>
          <p:nvPr/>
        </p:nvSpPr>
        <p:spPr>
          <a:xfrm flipH="1" flipV="1">
            <a:off x="6887778" y="3903204"/>
            <a:ext cx="104727" cy="11061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Isosceles Triangle 15"/>
          <p:cNvSpPr/>
          <p:nvPr/>
        </p:nvSpPr>
        <p:spPr>
          <a:xfrm flipH="1" flipV="1">
            <a:off x="8852733" y="4109433"/>
            <a:ext cx="104727" cy="11061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Isosceles Triangle 16"/>
          <p:cNvSpPr/>
          <p:nvPr/>
        </p:nvSpPr>
        <p:spPr>
          <a:xfrm flipH="1" flipV="1">
            <a:off x="6887778" y="3903438"/>
            <a:ext cx="104727" cy="110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Isosceles Triangle 17"/>
          <p:cNvSpPr/>
          <p:nvPr/>
        </p:nvSpPr>
        <p:spPr>
          <a:xfrm flipH="1" flipV="1">
            <a:off x="8852733" y="4109667"/>
            <a:ext cx="104727" cy="110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Isosceles Triangle 18"/>
          <p:cNvSpPr/>
          <p:nvPr/>
        </p:nvSpPr>
        <p:spPr>
          <a:xfrm flipH="1" flipV="1">
            <a:off x="6887778" y="4492146"/>
            <a:ext cx="104727" cy="110618"/>
          </a:xfrm>
          <a:prstGeom prst="triangle">
            <a:avLst/>
          </a:prstGeom>
          <a:solidFill>
            <a:schemeClr val="accent2"/>
          </a:solidFill>
          <a:ln>
            <a:solidFill>
              <a:srgbClr val="5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Isosceles Triangle 19"/>
          <p:cNvSpPr/>
          <p:nvPr/>
        </p:nvSpPr>
        <p:spPr>
          <a:xfrm flipH="1" flipV="1">
            <a:off x="8852733" y="4331054"/>
            <a:ext cx="104727" cy="110618"/>
          </a:xfrm>
          <a:prstGeom prst="triangle">
            <a:avLst/>
          </a:prstGeom>
          <a:solidFill>
            <a:schemeClr val="accent2"/>
          </a:solidFill>
          <a:ln>
            <a:solidFill>
              <a:srgbClr val="5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982342" y="2913807"/>
                <a:ext cx="277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𝒍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342" y="2913807"/>
                <a:ext cx="2777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7218937" y="3235989"/>
            <a:ext cx="1828800" cy="0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593416" y="3589181"/>
                <a:ext cx="555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416" y="3589181"/>
                <a:ext cx="5554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76801" y="3443450"/>
                <a:ext cx="555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𝒉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801" y="3443450"/>
                <a:ext cx="5554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6696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 animBg="1"/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92438" y="2674066"/>
            <a:ext cx="7015728" cy="351096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r="1"/>
          <a:stretch/>
        </p:blipFill>
        <p:spPr>
          <a:xfrm>
            <a:off x="8686800" y="3357062"/>
            <a:ext cx="2922987" cy="2534448"/>
          </a:xfrm>
          <a:prstGeom prst="rect">
            <a:avLst/>
          </a:prstGeom>
          <a:ln w="19050">
            <a:noFill/>
          </a:ln>
          <a:effectLst>
            <a:outerShdw sx="1000" sy="1000" algn="tl" rotWithShape="0">
              <a:prstClr val="black"/>
            </a:outerShdw>
          </a:effectLst>
        </p:spPr>
      </p:pic>
      <p:pic>
        <p:nvPicPr>
          <p:cNvPr id="4" name="Picture 2" descr="E:\pics\IMG_29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r="8959"/>
          <a:stretch/>
        </p:blipFill>
        <p:spPr bwMode="auto">
          <a:xfrm>
            <a:off x="5206600" y="3393193"/>
            <a:ext cx="2967766" cy="2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42691" y="2789082"/>
            <a:ext cx="2967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Throughfall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2253" y="-11693"/>
            <a:ext cx="9166186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Source Water Estimation Methods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51" y="3415671"/>
            <a:ext cx="3379264" cy="2534448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" y="1305753"/>
            <a:ext cx="12192000" cy="806947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EPA’s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IsoError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Linear Mixing Model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230" y="2782311"/>
            <a:ext cx="34764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Wetland Soil Water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49857" y="2062621"/>
            <a:ext cx="1577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Mixture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83622" y="2106737"/>
            <a:ext cx="1604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Sources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9600" y="2661232"/>
            <a:ext cx="3810000" cy="351096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6366" y="2795145"/>
            <a:ext cx="2967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Groundwater</a:t>
            </a:r>
          </a:p>
        </p:txBody>
      </p:sp>
    </p:spTree>
    <p:extLst>
      <p:ext uri="{BB962C8B-B14F-4D97-AF65-F5344CB8AC3E}">
        <p14:creationId xmlns:p14="http://schemas.microsoft.com/office/powerpoint/2010/main" val="311958060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14" y="-56273"/>
            <a:ext cx="9166186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Tahoma" pitchFamily="34" charset="0"/>
                <a:ea typeface="Tahoma" pitchFamily="34" charset="0"/>
                <a:cs typeface="Tahoma" pitchFamily="34" charset="0"/>
              </a:rPr>
              <a:t>Hydrological </a:t>
            </a:r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Response Methods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456398" y="2892266"/>
            <a:ext cx="9296400" cy="1524000"/>
          </a:xfrm>
          <a:ln w="12700">
            <a:noFill/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Precipitation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Co-located tipping buckets</a:t>
            </a:r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endParaRPr lang="en-US" sz="4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57200" y="1314856"/>
            <a:ext cx="9296400" cy="12192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Water levels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Manual &amp; logged measurements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6398" y="4572000"/>
            <a:ext cx="9296400" cy="19812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Transpiration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Granier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-style sap-flux probes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3" descr="W:\research\eabblackash\Field Photos\IMG_28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287295"/>
            <a:ext cx="2642856" cy="19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W:\research\eabblackash\Field Photos\P515208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725695"/>
            <a:ext cx="2045688" cy="27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:\research\eabblackash\Field Photos\P807328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3725695"/>
            <a:ext cx="2045688" cy="27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W:\research\eabblackash\Field Photos\P515207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9"/>
          <a:stretch/>
        </p:blipFill>
        <p:spPr bwMode="auto">
          <a:xfrm>
            <a:off x="6988374" y="1287295"/>
            <a:ext cx="1622227" cy="19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0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82" y="-24319"/>
            <a:ext cx="13153418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Paired Watershed Methods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16199" y="1745434"/>
            <a:ext cx="6832600" cy="2007110"/>
          </a:xfrm>
          <a:ln w="12700">
            <a:noFill/>
          </a:ln>
        </p:spPr>
        <p:txBody>
          <a:bodyPr>
            <a:normAutofit/>
          </a:bodyPr>
          <a:lstStyle/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Stream gage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6” </a:t>
            </a:r>
            <a:r>
              <a:rPr lang="en-US" sz="2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Parshall</a:t>
            </a: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 flume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Pressure transducer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3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-220210" y="1144647"/>
            <a:ext cx="12157944" cy="685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Ephemeral outflow streams equipped with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-194460" y="3352800"/>
            <a:ext cx="6832600" cy="159001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0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Auto-samplers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Teledyne</a:t>
            </a:r>
            <a:r>
              <a:rPr kumimoji="0" lang="en-US" sz="2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ISCO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600" baseline="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Discrete interval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-199437" y="5080000"/>
            <a:ext cx="4818277" cy="2082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000" b="1" noProof="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Chemistry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6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DOC &amp; TDN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170324" y="5588303"/>
                <a:ext cx="3733800" cy="1384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324" y="5588303"/>
                <a:ext cx="3733800" cy="13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3"/>
          <p:cNvSpPr txBox="1">
            <a:spLocks/>
          </p:cNvSpPr>
          <p:nvPr/>
        </p:nvSpPr>
        <p:spPr>
          <a:xfrm>
            <a:off x="3581400" y="4389609"/>
            <a:ext cx="4419600" cy="174123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3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Discharge</a:t>
            </a:r>
          </a:p>
          <a:p>
            <a:pPr marL="457200" lvl="1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2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Bos</a:t>
            </a: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 1989)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sz="3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7602865" y="4343400"/>
            <a:ext cx="4114800" cy="174123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3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Load estimation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Period weighted with linear interpolation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sz="3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92400" y="5499860"/>
                <a:ext cx="20043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200" i="1" baseline="30000" dirty="0"/>
                  <a:t>n </a:t>
                </a:r>
                <a:endParaRPr lang="en-US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400" y="5499860"/>
                <a:ext cx="2004395" cy="584775"/>
              </a:xfrm>
              <a:prstGeom prst="rect">
                <a:avLst/>
              </a:prstGeom>
              <a:blipFill>
                <a:blip r:embed="rId4"/>
                <a:stretch>
                  <a:fillRect t="-4167" r="-2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61" y="1794761"/>
            <a:ext cx="3320444" cy="24903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58" y="1794761"/>
            <a:ext cx="3320442" cy="24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4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076790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Study Area and Experimental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313436" y="1024809"/>
            <a:ext cx="12328077" cy="5638800"/>
          </a:xfrm>
          <a:ln w="12700">
            <a:noFill/>
          </a:ln>
        </p:spPr>
        <p:txBody>
          <a:bodyPr>
            <a:normAutofit/>
          </a:bodyPr>
          <a:lstStyle/>
          <a:p>
            <a:pPr marL="914400" lvl="2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Headwater wetlands with </a:t>
            </a:r>
            <a:r>
              <a:rPr lang="en-US" sz="3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histic</a:t>
            </a: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-mineral soils dominated by black ash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Ephemeral streams, characterized by large springtime snowmelt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4" descr="E:\pics\IMG_30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439" y="4001398"/>
            <a:ext cx="3534161" cy="265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Content Placeholder 3"/>
          <p:cNvSpPr txBox="1">
            <a:spLocks/>
          </p:cNvSpPr>
          <p:nvPr/>
        </p:nvSpPr>
        <p:spPr>
          <a:xfrm>
            <a:off x="-262756" y="2257032"/>
            <a:ext cx="5050878" cy="3192424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sz="1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Treatment Application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Hand-fell black ash: 2015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Pre-treatment:  2013-14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Post-treatment: 2015-16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3" name="Content Placeholder 3"/>
          <p:cNvSpPr txBox="1">
            <a:spLocks/>
          </p:cNvSpPr>
          <p:nvPr/>
        </p:nvSpPr>
        <p:spPr>
          <a:xfrm>
            <a:off x="7943596" y="2266309"/>
            <a:ext cx="7617563" cy="5638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sz="1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Font typeface="Arial" pitchFamily="34" charset="0"/>
              <a:buNone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Ash-Cut Site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Font typeface="Arial" pitchFamily="34" charset="0"/>
              <a:buNone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Watershed:   23 acre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Font typeface="Arial" pitchFamily="34" charset="0"/>
              <a:buNone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Wetland:       2.3 acre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5" name="Content Placeholder 3"/>
          <p:cNvSpPr txBox="1">
            <a:spLocks/>
          </p:cNvSpPr>
          <p:nvPr/>
        </p:nvSpPr>
        <p:spPr>
          <a:xfrm>
            <a:off x="4242511" y="2257031"/>
            <a:ext cx="4961636" cy="303206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sz="1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Font typeface="Arial" pitchFamily="34" charset="0"/>
              <a:buNone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Control Site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Font typeface="Arial" pitchFamily="34" charset="0"/>
              <a:buNone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Watershed:  26 acre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Font typeface="Arial" pitchFamily="34" charset="0"/>
              <a:buNone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Wetland:      2.9 acre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205814" y="4152292"/>
            <a:ext cx="2991703" cy="2692706"/>
            <a:chOff x="979467" y="5110900"/>
            <a:chExt cx="1810600" cy="1805875"/>
          </a:xfrm>
        </p:grpSpPr>
        <p:pic>
          <p:nvPicPr>
            <p:cNvPr id="87" name="Picture 2" descr="C:\Users\mjvangri\Desktop\EAB\Pictures\work photo\IMG_2893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1" t="-1088" r="21406" b="1088"/>
            <a:stretch/>
          </p:blipFill>
          <p:spPr bwMode="auto">
            <a:xfrm>
              <a:off x="979467" y="5110900"/>
              <a:ext cx="1210264" cy="165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/>
            <p:cNvSpPr/>
            <p:nvPr/>
          </p:nvSpPr>
          <p:spPr>
            <a:xfrm>
              <a:off x="1330693" y="6516665"/>
              <a:ext cx="14593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Control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905000" y="4161596"/>
            <a:ext cx="2476738" cy="2442787"/>
            <a:chOff x="4783084" y="5107965"/>
            <a:chExt cx="1532792" cy="1658318"/>
          </a:xfrm>
        </p:grpSpPr>
        <p:pic>
          <p:nvPicPr>
            <p:cNvPr id="115" name="Picture 2" descr="W:\research\eabblackash\Field Photos\P105081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389" y="5110900"/>
              <a:ext cx="1241537" cy="1655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Rectangle 115"/>
            <p:cNvSpPr/>
            <p:nvPr/>
          </p:nvSpPr>
          <p:spPr>
            <a:xfrm>
              <a:off x="4783084" y="5107965"/>
              <a:ext cx="15327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Ash-Cut</a:t>
              </a: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23" y="4001398"/>
            <a:ext cx="3534161" cy="265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1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8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82" y="-24319"/>
            <a:ext cx="13153418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Wetland Instrumentation &amp;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16199" y="1745434"/>
            <a:ext cx="6832600" cy="2007110"/>
          </a:xfrm>
          <a:ln w="12700">
            <a:noFill/>
          </a:ln>
        </p:spPr>
        <p:txBody>
          <a:bodyPr>
            <a:normAutofit/>
          </a:bodyPr>
          <a:lstStyle/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Grab samples: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Surface and soil-pore water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DOC and TDN concentration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3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181600" y="3733800"/>
            <a:ext cx="6846245" cy="2986156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-226709" y="1171778"/>
            <a:ext cx="12157944" cy="685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Three instrument clusters within each wetland used for: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-226709" y="3352800"/>
            <a:ext cx="6832600" cy="1252687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3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Air &amp; soil temperature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iButton temp. loggers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sz="3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-226709" y="4572000"/>
            <a:ext cx="5379405" cy="2082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3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Soil decomposition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Aspen dowels in nylon bags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Mass based determination to assess </a:t>
            </a:r>
            <a:r>
              <a:rPr lang="en-US" sz="2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decomp</a:t>
            </a: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. rates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10675"/>
            <a:ext cx="2244551" cy="16834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49" y="1911115"/>
            <a:ext cx="2244551" cy="1683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10674"/>
            <a:ext cx="2244550" cy="16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" y="-46588"/>
            <a:ext cx="12947904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EAB Detection: 2002 - 2019</a:t>
            </a:r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41268" y="1219200"/>
            <a:ext cx="12056828" cy="5638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EAB: </a:t>
            </a:r>
            <a:r>
              <a:rPr lang="en-US" sz="3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35 U.S. States &amp; 5 Canadian Provinces</a:t>
            </a:r>
          </a:p>
          <a:p>
            <a:pPr marL="0" indent="0">
              <a:buNone/>
            </a:pPr>
            <a:endParaRPr lang="en-US"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99" y="3512210"/>
            <a:ext cx="4692424" cy="28547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67600" y="2209800"/>
            <a:ext cx="43651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Killed hundreds of millions of ash trees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6" y="2088335"/>
            <a:ext cx="7046542" cy="42786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6231523"/>
            <a:ext cx="1143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hlinkClick r:id="rId5"/>
              </a:rPr>
              <a:t>http://www.emeraldashborer.info</a:t>
            </a:r>
            <a:endParaRPr lang="en-US" sz="200" dirty="0"/>
          </a:p>
        </p:txBody>
      </p:sp>
    </p:spTree>
    <p:extLst>
      <p:ext uri="{BB962C8B-B14F-4D97-AF65-F5344CB8AC3E}">
        <p14:creationId xmlns:p14="http://schemas.microsoft.com/office/powerpoint/2010/main" val="412859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6621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Study Area 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91300" y="1224501"/>
            <a:ext cx="9144000" cy="5638800"/>
          </a:xfrm>
          <a:ln w="12700">
            <a:noFill/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Ottawa National Forest</a:t>
            </a:r>
          </a:p>
          <a:p>
            <a:pPr marL="914400" lvl="2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6248400" y="1828800"/>
            <a:ext cx="6172200" cy="56388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900"/>
              </a:spcBef>
              <a:spcAft>
                <a:spcPts val="300"/>
              </a:spcAft>
              <a:buNone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Michigan’s Upper Peninsula contains 56,000 ha of wetlands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18,000 ha of deciduous forested wetlands         </a:t>
            </a:r>
          </a:p>
          <a:p>
            <a:pPr lvl="2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70% of wetlands dominated by black ash (</a:t>
            </a:r>
            <a:r>
              <a:rPr lang="en-US" sz="2800" i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Fraxinus</a:t>
            </a:r>
            <a:r>
              <a:rPr lang="en-US" sz="2800" i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i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nigra</a:t>
            </a:r>
            <a:r>
              <a:rPr lang="en-US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05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914400" lvl="2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/>
          <a:stretch/>
        </p:blipFill>
        <p:spPr>
          <a:xfrm>
            <a:off x="190500" y="1371600"/>
            <a:ext cx="6400800" cy="503089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37145"/>
            <a:ext cx="2112894" cy="1584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r="1"/>
          <a:stretch/>
        </p:blipFill>
        <p:spPr>
          <a:xfrm>
            <a:off x="9782611" y="5118095"/>
            <a:ext cx="1848111" cy="1602450"/>
          </a:xfrm>
          <a:prstGeom prst="rect">
            <a:avLst/>
          </a:prstGeom>
          <a:ln w="19050">
            <a:noFill/>
          </a:ln>
          <a:effectLst>
            <a:outerShdw sx="1000" sy="1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62605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0" y="-76200"/>
            <a:ext cx="12076790" cy="11430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Depressional Black Ash Wetlands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28600" y="999890"/>
            <a:ext cx="9144000" cy="5638800"/>
          </a:xfrm>
          <a:ln w="12700">
            <a:noFill/>
          </a:ln>
        </p:spPr>
        <p:txBody>
          <a:bodyPr>
            <a:normAutofit/>
          </a:bodyPr>
          <a:lstStyle/>
          <a:p>
            <a:pPr marL="914400" lvl="2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Headwater wetlands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Histosol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&amp;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histic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mineral soils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0.25 – 1.25 ha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4" descr="E:\pics\IMG_30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15020"/>
            <a:ext cx="4299904" cy="32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28600" y="3124200"/>
            <a:ext cx="6605251" cy="3581400"/>
            <a:chOff x="353625" y="3479609"/>
            <a:chExt cx="6786817" cy="38005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625" y="3479609"/>
              <a:ext cx="5753167" cy="380051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01250" y="7173545"/>
              <a:ext cx="160020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39850" y="7068224"/>
              <a:ext cx="16002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675" y="7033898"/>
              <a:ext cx="6767767" cy="1959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Tahoma" pitchFamily="34" charset="0"/>
                  <a:cs typeface="Tahoma" pitchFamily="34" charset="0"/>
                  <a:hlinkClick r:id="rId5"/>
                </a:rPr>
                <a:t>http://cookinletwetlands.info/MUDescriptions/MatSu/SpringFen.htm</a:t>
              </a:r>
              <a:r>
                <a:rPr kumimoji="0" 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Tahoma" pitchFamily="34" charset="0"/>
                  <a:cs typeface="Tahoma" pitchFamily="34" charset="0"/>
                </a:rPr>
                <a:t>		       	</a:t>
              </a:r>
              <a:r>
                <a:rPr kumimoji="0" lang="en-US" sz="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Tahoma" pitchFamily="34" charset="0"/>
                  <a:cs typeface="Tahoma" pitchFamily="34" charset="0"/>
                </a:rPr>
                <a:t>                                                      </a:t>
              </a:r>
              <a:r>
                <a:rPr kumimoji="0" 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Tahoma" pitchFamily="34" charset="0"/>
                  <a:cs typeface="Tahoma" pitchFamily="34" charset="0"/>
                </a:rPr>
                <a:t>       </a:t>
              </a: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Tahoma" pitchFamily="34" charset="0"/>
                  <a:cs typeface="Tahoma" pitchFamily="34" charset="0"/>
                </a:rPr>
                <a:t>Artwork by Conrad Field	</a:t>
              </a:r>
              <a:r>
                <a:rPr kumimoji="0" 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Tahoma" pitchFamily="34" charset="0"/>
                  <a:cs typeface="Tahoma" pitchFamily="34" charset="0"/>
                </a:rPr>
                <a:t>	 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364379" y="1172412"/>
            <a:ext cx="610803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66% black ash basal area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Yellow birch and red maple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Carex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species highest occurrence and greatest percent cover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9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82" y="-24319"/>
            <a:ext cx="13153418" cy="1143000"/>
          </a:xfrm>
        </p:spPr>
        <p:txBody>
          <a:bodyPr>
            <a:normAutofit/>
          </a:bodyPr>
          <a:lstStyle/>
          <a:p>
            <a:pPr algn="l"/>
            <a:r>
              <a:rPr lang="en-US" sz="38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Research Objectives &amp; Management Implications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12970" y="1371600"/>
            <a:ext cx="9537970" cy="5486400"/>
          </a:xfrm>
          <a:ln w="12700">
            <a:noFill/>
          </a:ln>
        </p:spPr>
        <p:txBody>
          <a:bodyPr>
            <a:normAutofit/>
          </a:bodyPr>
          <a:lstStyle/>
          <a:p>
            <a:pPr marL="457200" lvl="1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Research 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Groundwater connectivity, source water contributions &amp; site transpiration 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u="sng" dirty="0">
                <a:latin typeface="Tahoma" pitchFamily="34" charset="0"/>
                <a:ea typeface="Tahoma" pitchFamily="34" charset="0"/>
                <a:cs typeface="Tahoma" pitchFamily="34" charset="0"/>
              </a:rPr>
              <a:t>Responses to simulated EAB infestation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Water table fluctuations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Quantify water, carbon and nitrogen loads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Residual vegetation growth and regeneration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Planted alternative species growth &amp; survival</a:t>
            </a:r>
            <a:endParaRPr lang="en-US" sz="3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2" descr="C:\Users\mjvangri\Desktop\EAB\Pictures\work photo\IMG_289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50" y="3121856"/>
            <a:ext cx="2375098" cy="17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mjvangri\Downloads\photo (7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77400" y="1219200"/>
            <a:ext cx="2384063" cy="1788047"/>
          </a:xfrm>
          <a:prstGeom prst="rect">
            <a:avLst/>
          </a:prstGeom>
          <a:noFill/>
          <a:ln w="127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50" y="5017789"/>
            <a:ext cx="2363513" cy="1772635"/>
          </a:xfrm>
          <a:prstGeom prst="rect">
            <a:avLst/>
          </a:prstGeom>
          <a:ln w="12700">
            <a:noFill/>
          </a:ln>
          <a:effectLst>
            <a:outerShdw sx="1000" sy="1000" algn="tl" rotWithShape="0">
              <a:prstClr val="black"/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71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6196" y="1143000"/>
            <a:ext cx="5409543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076790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Study Area and Experimental Design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81" y="4038600"/>
            <a:ext cx="3603733" cy="279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/>
          <p:cNvGrpSpPr/>
          <p:nvPr/>
        </p:nvGrpSpPr>
        <p:grpSpPr>
          <a:xfrm>
            <a:off x="6082978" y="4614705"/>
            <a:ext cx="1755442" cy="2213279"/>
            <a:chOff x="797651" y="5110900"/>
            <a:chExt cx="1488973" cy="1986073"/>
          </a:xfrm>
        </p:grpSpPr>
        <p:pic>
          <p:nvPicPr>
            <p:cNvPr id="22" name="Picture 2" descr="C:\Users\mjvangri\Desktop\EAB\Pictures\work photo\IMG_2893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18" t="-1088" r="17015" b="1088"/>
            <a:stretch/>
          </p:blipFill>
          <p:spPr bwMode="auto">
            <a:xfrm>
              <a:off x="920853" y="5110900"/>
              <a:ext cx="1365771" cy="165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797651" y="6737937"/>
              <a:ext cx="1237847" cy="359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60E18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Control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78170" y="4614448"/>
            <a:ext cx="1541214" cy="2190647"/>
            <a:chOff x="2889422" y="5110898"/>
            <a:chExt cx="1307264" cy="196576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17185" y="5110898"/>
              <a:ext cx="1179501" cy="1655659"/>
            </a:xfrm>
            <a:prstGeom prst="rect">
              <a:avLst/>
            </a:prstGeom>
            <a:ln w="12700">
              <a:noFill/>
            </a:ln>
            <a:effectLst>
              <a:outerShdw sx="1000" sy="1000" algn="tl" rotWithShape="0">
                <a:prstClr val="black"/>
              </a:outerShdw>
            </a:effectLst>
          </p:spPr>
        </p:pic>
        <p:sp>
          <p:nvSpPr>
            <p:cNvPr id="26" name="Rectangle 25"/>
            <p:cNvSpPr/>
            <p:nvPr/>
          </p:nvSpPr>
          <p:spPr>
            <a:xfrm>
              <a:off x="2889422" y="6717626"/>
              <a:ext cx="1105959" cy="359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60E18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Girdle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083457" y="4614501"/>
            <a:ext cx="1635415" cy="2197725"/>
            <a:chOff x="4922761" y="5110900"/>
            <a:chExt cx="1387165" cy="1972116"/>
          </a:xfrm>
        </p:grpSpPr>
        <p:pic>
          <p:nvPicPr>
            <p:cNvPr id="28" name="Picture 2" descr="W:\research\eabblackash\Field Photos\P105081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389" y="5110900"/>
              <a:ext cx="1241537" cy="1655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4922761" y="6723980"/>
              <a:ext cx="1300120" cy="359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60E18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Ash-Cut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6076091" y="1313155"/>
            <a:ext cx="6096000" cy="30546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wetlands with 3 treatments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Girdle     (girdle ash stems ≥ 1” DBH)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Ash-Cut  (hand-fell ash stems ≥ 1” DBH)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Timeline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Baseline conditions, 2011-2012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Treatments applied, Winter 2012-13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71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6196" y="1143000"/>
            <a:ext cx="5409543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076790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Study Area and Experimental Design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81" y="4038600"/>
            <a:ext cx="3603733" cy="279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/>
          <p:cNvGrpSpPr/>
          <p:nvPr/>
        </p:nvGrpSpPr>
        <p:grpSpPr>
          <a:xfrm>
            <a:off x="6082978" y="4614705"/>
            <a:ext cx="1755442" cy="2213279"/>
            <a:chOff x="797651" y="5110900"/>
            <a:chExt cx="1488973" cy="1986073"/>
          </a:xfrm>
        </p:grpSpPr>
        <p:pic>
          <p:nvPicPr>
            <p:cNvPr id="22" name="Picture 2" descr="C:\Users\mjvangri\Desktop\EAB\Pictures\work photo\IMG_2893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18" t="-1088" r="17015" b="1088"/>
            <a:stretch/>
          </p:blipFill>
          <p:spPr bwMode="auto">
            <a:xfrm>
              <a:off x="920853" y="5110900"/>
              <a:ext cx="1365771" cy="165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797651" y="6737937"/>
              <a:ext cx="1237847" cy="359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60E18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Control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78170" y="4614448"/>
            <a:ext cx="1541214" cy="2190647"/>
            <a:chOff x="2889422" y="5110898"/>
            <a:chExt cx="1307264" cy="196576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17185" y="5110898"/>
              <a:ext cx="1179501" cy="1655659"/>
            </a:xfrm>
            <a:prstGeom prst="rect">
              <a:avLst/>
            </a:prstGeom>
            <a:ln w="12700">
              <a:noFill/>
            </a:ln>
            <a:effectLst>
              <a:outerShdw sx="1000" sy="1000" algn="tl" rotWithShape="0">
                <a:prstClr val="black"/>
              </a:outerShdw>
            </a:effectLst>
          </p:spPr>
        </p:pic>
        <p:sp>
          <p:nvSpPr>
            <p:cNvPr id="26" name="Rectangle 25"/>
            <p:cNvSpPr/>
            <p:nvPr/>
          </p:nvSpPr>
          <p:spPr>
            <a:xfrm>
              <a:off x="2889422" y="6717626"/>
              <a:ext cx="1105959" cy="359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60E18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Girdle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083457" y="4614501"/>
            <a:ext cx="1635415" cy="2197725"/>
            <a:chOff x="4922761" y="5110900"/>
            <a:chExt cx="1387165" cy="1972116"/>
          </a:xfrm>
        </p:grpSpPr>
        <p:pic>
          <p:nvPicPr>
            <p:cNvPr id="28" name="Picture 2" descr="W:\research\eabblackash\Field Photos\P105081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389" y="5110900"/>
              <a:ext cx="1241537" cy="1655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4922761" y="6723980"/>
              <a:ext cx="1300120" cy="359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60E18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Ash-Cut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6076091" y="1313155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en-US" sz="28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 wetlands with 3 treatments</a:t>
            </a:r>
          </a:p>
          <a:p>
            <a:pPr marL="342900" lvl="0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water contributions </a:t>
            </a:r>
          </a:p>
          <a:p>
            <a:pPr marL="342900" lvl="0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level monitoring</a:t>
            </a:r>
          </a:p>
          <a:p>
            <a:pPr marL="342900" lvl="0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Sap flux estimation for canopy species</a:t>
            </a:r>
          </a:p>
          <a:p>
            <a:pPr marL="342900" lvl="0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Residual vegetation growth and regeneration </a:t>
            </a:r>
          </a:p>
        </p:txBody>
      </p:sp>
      <p:sp>
        <p:nvSpPr>
          <p:cNvPr id="17" name="Oval 16"/>
          <p:cNvSpPr/>
          <p:nvPr/>
        </p:nvSpPr>
        <p:spPr>
          <a:xfrm>
            <a:off x="4572000" y="1447800"/>
            <a:ext cx="640782" cy="638124"/>
          </a:xfrm>
          <a:prstGeom prst="ellipse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782956" y="2855698"/>
            <a:ext cx="640782" cy="638124"/>
          </a:xfrm>
          <a:prstGeom prst="ellipse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981200" y="3581227"/>
            <a:ext cx="640782" cy="638124"/>
          </a:xfrm>
          <a:prstGeom prst="ellipse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05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D1D0D"/>
            </a:gs>
            <a:gs pos="0">
              <a:srgbClr val="0D1D0D"/>
            </a:gs>
            <a:gs pos="17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6196" y="1143000"/>
            <a:ext cx="5409543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076790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Study Area and Experimental Design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0" y="1066800"/>
            <a:ext cx="12198096" cy="0"/>
          </a:xfrm>
          <a:prstGeom prst="line">
            <a:avLst/>
          </a:prstGeom>
          <a:ln w="79375">
            <a:gradFill flip="none" rotWithShape="1">
              <a:gsLst>
                <a:gs pos="0">
                  <a:srgbClr val="14180E"/>
                </a:gs>
                <a:gs pos="29000">
                  <a:srgbClr val="2E501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81" y="4038600"/>
            <a:ext cx="3603733" cy="279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/>
          <p:cNvGrpSpPr/>
          <p:nvPr/>
        </p:nvGrpSpPr>
        <p:grpSpPr>
          <a:xfrm>
            <a:off x="6082978" y="4614705"/>
            <a:ext cx="1755442" cy="2213279"/>
            <a:chOff x="797651" y="5110900"/>
            <a:chExt cx="1488973" cy="1986073"/>
          </a:xfrm>
        </p:grpSpPr>
        <p:pic>
          <p:nvPicPr>
            <p:cNvPr id="22" name="Picture 2" descr="C:\Users\mjvangri\Desktop\EAB\Pictures\work photo\IMG_2893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18" t="-1088" r="17015" b="1088"/>
            <a:stretch/>
          </p:blipFill>
          <p:spPr bwMode="auto">
            <a:xfrm>
              <a:off x="920853" y="5110900"/>
              <a:ext cx="1365771" cy="165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797651" y="6737937"/>
              <a:ext cx="1237847" cy="359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60E18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Control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78170" y="4614448"/>
            <a:ext cx="1541214" cy="2190647"/>
            <a:chOff x="2889422" y="5110898"/>
            <a:chExt cx="1307264" cy="196576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17185" y="5110898"/>
              <a:ext cx="1179501" cy="1655659"/>
            </a:xfrm>
            <a:prstGeom prst="rect">
              <a:avLst/>
            </a:prstGeom>
            <a:ln w="12700">
              <a:noFill/>
            </a:ln>
            <a:effectLst>
              <a:outerShdw sx="1000" sy="1000" algn="tl" rotWithShape="0">
                <a:prstClr val="black"/>
              </a:outerShdw>
            </a:effectLst>
          </p:spPr>
        </p:pic>
        <p:sp>
          <p:nvSpPr>
            <p:cNvPr id="26" name="Rectangle 25"/>
            <p:cNvSpPr/>
            <p:nvPr/>
          </p:nvSpPr>
          <p:spPr>
            <a:xfrm>
              <a:off x="2889422" y="6717626"/>
              <a:ext cx="1105959" cy="359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60E18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Girdle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083457" y="4614501"/>
            <a:ext cx="1635415" cy="2197725"/>
            <a:chOff x="4922761" y="5110900"/>
            <a:chExt cx="1387165" cy="1972116"/>
          </a:xfrm>
        </p:grpSpPr>
        <p:pic>
          <p:nvPicPr>
            <p:cNvPr id="28" name="Picture 2" descr="W:\research\eabblackash\Field Photos\P105081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389" y="5110900"/>
              <a:ext cx="1241537" cy="1655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4922761" y="6723980"/>
              <a:ext cx="1300120" cy="359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60E18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Ash-Cut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6076091" y="1313155"/>
            <a:ext cx="600069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en-US" sz="28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wetlands with 3 treatments</a:t>
            </a:r>
          </a:p>
          <a:p>
            <a:pPr marL="342900" lvl="0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Planted 1800 alternative species seedling growth and survival </a:t>
            </a:r>
          </a:p>
          <a:p>
            <a:pPr marL="342900" lvl="0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Paired hummock &amp; hollow planting design</a:t>
            </a:r>
          </a:p>
          <a:p>
            <a:pPr>
              <a:spcBef>
                <a:spcPts val="600"/>
              </a:spcBef>
            </a:pPr>
            <a:endParaRPr lang="en-US" sz="16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259144" y="2057400"/>
            <a:ext cx="640782" cy="638124"/>
          </a:xfrm>
          <a:prstGeom prst="ellipse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645980" y="2057400"/>
            <a:ext cx="640782" cy="638124"/>
          </a:xfrm>
          <a:prstGeom prst="ellipse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23086" y="3368281"/>
            <a:ext cx="640782" cy="638124"/>
          </a:xfrm>
          <a:prstGeom prst="ellipse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053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11215</TotalTime>
  <Words>2159</Words>
  <Application>Microsoft Office PowerPoint</Application>
  <PresentationFormat>Widescreen</PresentationFormat>
  <Paragraphs>386</Paragraphs>
  <Slides>29</Slides>
  <Notes>25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Cambria</vt:lpstr>
      <vt:lpstr>Cambria Math</vt:lpstr>
      <vt:lpstr>Gill Sans MT</vt:lpstr>
      <vt:lpstr>Tahoma</vt:lpstr>
      <vt:lpstr>URWPalladioL-Ital</vt:lpstr>
      <vt:lpstr>URWPalladioL-Roma</vt:lpstr>
      <vt:lpstr>Wingdings</vt:lpstr>
      <vt:lpstr>Office Theme</vt:lpstr>
      <vt:lpstr>1_Office Theme</vt:lpstr>
      <vt:lpstr>Ecohydrological Evaluation and Management Implications for Black Ash Wetland Ecosystems Threatened by Emerald Ash Borer</vt:lpstr>
      <vt:lpstr>Emerald Ash Borer Infestation Implications</vt:lpstr>
      <vt:lpstr>EAB Detection: 2002 - 2019</vt:lpstr>
      <vt:lpstr>Study Area Overview</vt:lpstr>
      <vt:lpstr>Depressional Black Ash Wetlands</vt:lpstr>
      <vt:lpstr>Research Objectives &amp; Management Implications</vt:lpstr>
      <vt:lpstr>Study Area and Experimental Design</vt:lpstr>
      <vt:lpstr>Study Area and Experimental Design</vt:lpstr>
      <vt:lpstr>Study Area and Experimental Design</vt:lpstr>
      <vt:lpstr>Study Area and Experimental Design</vt:lpstr>
      <vt:lpstr>Results: Physical Soil Properties</vt:lpstr>
      <vt:lpstr>Results: Hydraulic Gradient</vt:lpstr>
      <vt:lpstr>Results: Water Isotope Signatures</vt:lpstr>
      <vt:lpstr>Results: Sap Flux Estimation</vt:lpstr>
      <vt:lpstr>Results: Site Transpiration and Water Tables</vt:lpstr>
      <vt:lpstr>Results: Water, DOC &amp; TDN Loads</vt:lpstr>
      <vt:lpstr>Results: Water, DOC &amp; TDN Load Responses</vt:lpstr>
      <vt:lpstr>Results: Residual Species Regeneration</vt:lpstr>
      <vt:lpstr>Results: Planted Alternative Species</vt:lpstr>
      <vt:lpstr>Conclusions: Response to simulated EAB Infestation</vt:lpstr>
      <vt:lpstr>Management Implications</vt:lpstr>
      <vt:lpstr>Thank You </vt:lpstr>
      <vt:lpstr>PowerPoint Presentation</vt:lpstr>
      <vt:lpstr>Hydrogeological Assessment</vt:lpstr>
      <vt:lpstr>Source Water Estimation Methods</vt:lpstr>
      <vt:lpstr>Hydrological Response Methods</vt:lpstr>
      <vt:lpstr>Paired Watershed Methods</vt:lpstr>
      <vt:lpstr>Study Area and Experimental Design</vt:lpstr>
      <vt:lpstr>Wetland Instrumentation &amp; Analysis</vt:lpstr>
    </vt:vector>
  </TitlesOfParts>
  <Company>MTU - ITSS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mjvangri</dc:creator>
  <cp:lastModifiedBy>mvangrin</cp:lastModifiedBy>
  <cp:revision>659</cp:revision>
  <dcterms:created xsi:type="dcterms:W3CDTF">2014-04-23T20:23:46Z</dcterms:created>
  <dcterms:modified xsi:type="dcterms:W3CDTF">2024-03-16T12:44:37Z</dcterms:modified>
</cp:coreProperties>
</file>